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64" r:id="rId2"/>
    <p:sldId id="265" r:id="rId3"/>
    <p:sldId id="259" r:id="rId4"/>
    <p:sldId id="258" r:id="rId5"/>
    <p:sldId id="280" r:id="rId6"/>
    <p:sldId id="295" r:id="rId7"/>
    <p:sldId id="269" r:id="rId8"/>
    <p:sldId id="282" r:id="rId9"/>
    <p:sldId id="260" r:id="rId10"/>
    <p:sldId id="298" r:id="rId11"/>
    <p:sldId id="283" r:id="rId12"/>
    <p:sldId id="287" r:id="rId13"/>
    <p:sldId id="284" r:id="rId14"/>
    <p:sldId id="285" r:id="rId15"/>
    <p:sldId id="286" r:id="rId16"/>
    <p:sldId id="278" r:id="rId17"/>
    <p:sldId id="266" r:id="rId18"/>
    <p:sldId id="288" r:id="rId19"/>
    <p:sldId id="289" r:id="rId20"/>
    <p:sldId id="296" r:id="rId21"/>
    <p:sldId id="290" r:id="rId22"/>
    <p:sldId id="297" r:id="rId23"/>
    <p:sldId id="293" r:id="rId24"/>
    <p:sldId id="292" r:id="rId25"/>
    <p:sldId id="294" r:id="rId26"/>
    <p:sldId id="270" r:id="rId27"/>
  </p:sldIdLst>
  <p:sldSz cx="12192000" cy="6858000"/>
  <p:notesSz cx="6858000" cy="9144000"/>
  <p:embeddedFontLst>
    <p:embeddedFont>
      <p:font typeface="汉仪菱心体简" panose="02010600030101010101" charset="-122"/>
      <p:regular r:id="rId29"/>
    </p:embeddedFont>
    <p:embeddedFont>
      <p:font typeface="迷你简菱心" panose="02010600030101010101" charset="-122"/>
      <p:regular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等线" panose="02010600030101010101" pitchFamily="2" charset="-122"/>
      <p:regular r:id="rId37"/>
      <p:bold r:id="rId38"/>
    </p:embeddedFont>
    <p:embeddedFont>
      <p:font typeface="微软雅黑" panose="020B0503020204020204" pitchFamily="34" charset="-122"/>
      <p:regular r:id="rId39"/>
      <p:bold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5190"/>
    <a:srgbClr val="E95644"/>
    <a:srgbClr val="40BEDE"/>
    <a:srgbClr val="41363A"/>
    <a:srgbClr val="215968"/>
    <a:srgbClr val="C5BD98"/>
    <a:srgbClr val="31A6BD"/>
    <a:srgbClr val="F28F00"/>
    <a:srgbClr val="70C4E5"/>
    <a:srgbClr val="3DC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50" autoAdjust="0"/>
  </p:normalViewPr>
  <p:slideViewPr>
    <p:cSldViewPr snapToGrid="0">
      <p:cViewPr varScale="1">
        <p:scale>
          <a:sx n="76" d="100"/>
          <a:sy n="76" d="100"/>
        </p:scale>
        <p:origin x="917"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1AFD40-1008-4E6B-ADA7-F7300AD47AB3}"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AB73A-3776-4A4C-882B-032FF1F697BE}" type="slidenum">
              <a:rPr lang="zh-CN" altLang="en-US" smtClean="0"/>
              <a:t>‹#›</a:t>
            </a:fld>
            <a:endParaRPr lang="zh-CN" altLang="en-US"/>
          </a:p>
        </p:txBody>
      </p:sp>
    </p:spTree>
    <p:extLst>
      <p:ext uri="{BB962C8B-B14F-4D97-AF65-F5344CB8AC3E}">
        <p14:creationId xmlns:p14="http://schemas.microsoft.com/office/powerpoint/2010/main" val="1262373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1AB73A-3776-4A4C-882B-032FF1F697BE}" type="slidenum">
              <a:rPr lang="zh-CN" altLang="en-US" smtClean="0"/>
              <a:t>6</a:t>
            </a:fld>
            <a:endParaRPr lang="zh-CN" altLang="en-US"/>
          </a:p>
        </p:txBody>
      </p:sp>
    </p:spTree>
    <p:extLst>
      <p:ext uri="{BB962C8B-B14F-4D97-AF65-F5344CB8AC3E}">
        <p14:creationId xmlns:p14="http://schemas.microsoft.com/office/powerpoint/2010/main" val="266072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鲁棒性 数据集</a:t>
            </a:r>
          </a:p>
        </p:txBody>
      </p:sp>
      <p:sp>
        <p:nvSpPr>
          <p:cNvPr id="4" name="灯片编号占位符 3"/>
          <p:cNvSpPr>
            <a:spLocks noGrp="1"/>
          </p:cNvSpPr>
          <p:nvPr>
            <p:ph type="sldNum" sz="quarter" idx="5"/>
          </p:nvPr>
        </p:nvSpPr>
        <p:spPr/>
        <p:txBody>
          <a:bodyPr/>
          <a:lstStyle/>
          <a:p>
            <a:fld id="{651AB73A-3776-4A4C-882B-032FF1F697BE}" type="slidenum">
              <a:rPr lang="zh-CN" altLang="en-US" smtClean="0"/>
              <a:t>8</a:t>
            </a:fld>
            <a:endParaRPr lang="zh-CN" altLang="en-US"/>
          </a:p>
        </p:txBody>
      </p:sp>
    </p:spTree>
    <p:extLst>
      <p:ext uri="{BB962C8B-B14F-4D97-AF65-F5344CB8AC3E}">
        <p14:creationId xmlns:p14="http://schemas.microsoft.com/office/powerpoint/2010/main" val="829642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人体姿态检测，通常是</a:t>
            </a:r>
            <a:r>
              <a:rPr lang="en-US" altLang="zh-CN" dirty="0"/>
              <a:t>top-down</a:t>
            </a:r>
            <a:r>
              <a:rPr lang="zh-CN" altLang="zh-CN" dirty="0"/>
              <a:t>的思路，也就是先做行人检测，然后把每一个人分割出来，最后基于每一个独立个体，找出各自的人体关键点。这个办法有两个问题： </a:t>
            </a:r>
          </a:p>
          <a:p>
            <a:pPr lvl="0"/>
            <a:r>
              <a:rPr lang="zh-CN" altLang="zh-CN" dirty="0"/>
              <a:t>结果严重依赖第一步行人检测器的结果，如果人都没找到，就无从找到人体关键点了。</a:t>
            </a:r>
          </a:p>
          <a:p>
            <a:pPr lvl="0"/>
            <a:r>
              <a:rPr lang="zh-CN" altLang="zh-CN" dirty="0"/>
              <a:t>计算时间和人数正相关，人越多越耗费时间。</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同时推断这些自下而上的检测和关联的方式，利用贪婪分析算法（</a:t>
            </a:r>
            <a:r>
              <a:rPr lang="en-US" altLang="zh-CN" dirty="0"/>
              <a:t>Greedy parsing Algorithm</a:t>
            </a:r>
            <a:r>
              <a:rPr lang="zh-CN" altLang="zh-CN" dirty="0"/>
              <a:t>），能够对全局上下文进行足够的编码，获得高质量的结果，而只是消耗了一小部分计算成本。并行情况下基本达到实时，且耗时与图片中的人数无强关联。</a:t>
            </a:r>
          </a:p>
          <a:p>
            <a:pPr lvl="0"/>
            <a:endParaRPr lang="zh-CN" altLang="zh-CN" dirty="0"/>
          </a:p>
          <a:p>
            <a:endParaRPr lang="zh-CN" altLang="en-US" dirty="0"/>
          </a:p>
        </p:txBody>
      </p:sp>
      <p:sp>
        <p:nvSpPr>
          <p:cNvPr id="4" name="灯片编号占位符 3"/>
          <p:cNvSpPr>
            <a:spLocks noGrp="1"/>
          </p:cNvSpPr>
          <p:nvPr>
            <p:ph type="sldNum" sz="quarter" idx="5"/>
          </p:nvPr>
        </p:nvSpPr>
        <p:spPr/>
        <p:txBody>
          <a:bodyPr/>
          <a:lstStyle/>
          <a:p>
            <a:fld id="{651AB73A-3776-4A4C-882B-032FF1F697BE}" type="slidenum">
              <a:rPr lang="zh-CN" altLang="en-US" smtClean="0"/>
              <a:t>9</a:t>
            </a:fld>
            <a:endParaRPr lang="zh-CN" altLang="en-US"/>
          </a:p>
        </p:txBody>
      </p:sp>
    </p:spTree>
    <p:extLst>
      <p:ext uri="{BB962C8B-B14F-4D97-AF65-F5344CB8AC3E}">
        <p14:creationId xmlns:p14="http://schemas.microsoft.com/office/powerpoint/2010/main" val="206313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得到每两个关键点之间的亲和度之后，就成了如何对关键点连线使得总得亲和度最大的最优化问题</a:t>
            </a:r>
          </a:p>
        </p:txBody>
      </p:sp>
      <p:sp>
        <p:nvSpPr>
          <p:cNvPr id="4" name="灯片编号占位符 3"/>
          <p:cNvSpPr>
            <a:spLocks noGrp="1"/>
          </p:cNvSpPr>
          <p:nvPr>
            <p:ph type="sldNum" sz="quarter" idx="5"/>
          </p:nvPr>
        </p:nvSpPr>
        <p:spPr/>
        <p:txBody>
          <a:bodyPr/>
          <a:lstStyle/>
          <a:p>
            <a:fld id="{651AB73A-3776-4A4C-882B-032FF1F697BE}" type="slidenum">
              <a:rPr lang="zh-CN" altLang="en-US" smtClean="0"/>
              <a:t>10</a:t>
            </a:fld>
            <a:endParaRPr lang="zh-CN" altLang="en-US"/>
          </a:p>
        </p:txBody>
      </p:sp>
    </p:spTree>
    <p:extLst>
      <p:ext uri="{BB962C8B-B14F-4D97-AF65-F5344CB8AC3E}">
        <p14:creationId xmlns:p14="http://schemas.microsoft.com/office/powerpoint/2010/main" val="113206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如（</a:t>
            </a:r>
            <a:r>
              <a:rPr lang="en-US" altLang="zh-CN" dirty="0"/>
              <a:t>a</a:t>
            </a:r>
            <a:r>
              <a:rPr lang="zh-CN" altLang="zh-CN" dirty="0"/>
              <a:t>）中眼睛（紫色点）的位置估计错误，（</a:t>
            </a:r>
            <a:r>
              <a:rPr lang="en-US" altLang="zh-CN" dirty="0"/>
              <a:t>c</a:t>
            </a:r>
            <a:r>
              <a:rPr lang="zh-CN" altLang="zh-CN" dirty="0"/>
              <a:t>）中右手小臂没有测出来，（</a:t>
            </a:r>
            <a:r>
              <a:rPr lang="en-US" altLang="zh-CN" dirty="0"/>
              <a:t>d</a:t>
            </a:r>
            <a:r>
              <a:rPr lang="zh-CN" altLang="zh-CN" dirty="0"/>
              <a:t>）中盆骨的位置明显有估计偏差。另外，在（</a:t>
            </a:r>
            <a:r>
              <a:rPr lang="en-US" altLang="zh-CN" dirty="0"/>
              <a:t>c</a:t>
            </a:r>
            <a:r>
              <a:rPr lang="zh-CN" altLang="zh-CN" dirty="0"/>
              <a:t>）中当眼睛闭上时，把眼镜错误估计为了眼睛，可能是训练集中对于这样的“极端情况”涉及较少的原因，不过整体的姿态估计结果已经非常不错了。</a:t>
            </a:r>
            <a:endParaRPr lang="zh-CN" altLang="en-US" dirty="0"/>
          </a:p>
        </p:txBody>
      </p:sp>
      <p:sp>
        <p:nvSpPr>
          <p:cNvPr id="4" name="灯片编号占位符 3"/>
          <p:cNvSpPr>
            <a:spLocks noGrp="1"/>
          </p:cNvSpPr>
          <p:nvPr>
            <p:ph type="sldNum" sz="quarter" idx="5"/>
          </p:nvPr>
        </p:nvSpPr>
        <p:spPr/>
        <p:txBody>
          <a:bodyPr/>
          <a:lstStyle/>
          <a:p>
            <a:fld id="{651AB73A-3776-4A4C-882B-032FF1F697BE}" type="slidenum">
              <a:rPr lang="zh-CN" altLang="en-US" smtClean="0"/>
              <a:t>12</a:t>
            </a:fld>
            <a:endParaRPr lang="zh-CN" altLang="en-US"/>
          </a:p>
        </p:txBody>
      </p:sp>
    </p:spTree>
    <p:extLst>
      <p:ext uri="{BB962C8B-B14F-4D97-AF65-F5344CB8AC3E}">
        <p14:creationId xmlns:p14="http://schemas.microsoft.com/office/powerpoint/2010/main" val="2295974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中间监督</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以前估计姿态的网络结构，大多只使用最后一层的卷积特征，这样会造成信息的丢失。事实上，对于姿态估计这种关联型任务，全身不同的关节点，并不是在相同的</a:t>
            </a:r>
            <a:r>
              <a:rPr lang="en-US" altLang="zh-CN" sz="1200" kern="1200" dirty="0">
                <a:solidFill>
                  <a:schemeClr val="tx1"/>
                </a:solidFill>
                <a:effectLst/>
                <a:latin typeface="+mn-lt"/>
                <a:ea typeface="+mn-ea"/>
                <a:cs typeface="+mn-cs"/>
              </a:rPr>
              <a:t>feature map</a:t>
            </a:r>
            <a:r>
              <a:rPr lang="zh-CN" altLang="zh-CN" sz="1200" kern="1200" dirty="0">
                <a:solidFill>
                  <a:schemeClr val="tx1"/>
                </a:solidFill>
                <a:effectLst/>
                <a:latin typeface="+mn-lt"/>
                <a:ea typeface="+mn-ea"/>
                <a:cs typeface="+mn-cs"/>
              </a:rPr>
              <a:t>上具有最好的识别精度。举例来说，胳膊可能在第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层的</a:t>
            </a:r>
            <a:r>
              <a:rPr lang="en-US" altLang="zh-CN" sz="1200" kern="1200" dirty="0">
                <a:solidFill>
                  <a:schemeClr val="tx1"/>
                </a:solidFill>
                <a:effectLst/>
                <a:latin typeface="+mn-lt"/>
                <a:ea typeface="+mn-ea"/>
                <a:cs typeface="+mn-cs"/>
              </a:rPr>
              <a:t>feature map</a:t>
            </a:r>
            <a:r>
              <a:rPr lang="zh-CN" altLang="zh-CN" sz="1200" kern="1200" dirty="0">
                <a:solidFill>
                  <a:schemeClr val="tx1"/>
                </a:solidFill>
                <a:effectLst/>
                <a:latin typeface="+mn-lt"/>
                <a:ea typeface="+mn-ea"/>
                <a:cs typeface="+mn-cs"/>
              </a:rPr>
              <a:t>上容易识别，而头部在第</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层上更容易识别。所以，需要设计一种可以同时使用多个</a:t>
            </a:r>
            <a:r>
              <a:rPr lang="en-US" altLang="zh-CN" sz="1200" kern="1200" dirty="0">
                <a:solidFill>
                  <a:schemeClr val="tx1"/>
                </a:solidFill>
                <a:effectLst/>
                <a:latin typeface="+mn-lt"/>
                <a:ea typeface="+mn-ea"/>
                <a:cs typeface="+mn-cs"/>
              </a:rPr>
              <a:t>feature map</a:t>
            </a:r>
            <a:r>
              <a:rPr lang="zh-CN" altLang="zh-CN" sz="1200" kern="1200" dirty="0">
                <a:solidFill>
                  <a:schemeClr val="tx1"/>
                </a:solidFill>
                <a:effectLst/>
                <a:latin typeface="+mn-lt"/>
                <a:ea typeface="+mn-ea"/>
                <a:cs typeface="+mn-cs"/>
              </a:rPr>
              <a:t>的网络结构。</a:t>
            </a:r>
            <a:endParaRPr lang="zh-CN" altLang="en-US" dirty="0"/>
          </a:p>
        </p:txBody>
      </p:sp>
      <p:sp>
        <p:nvSpPr>
          <p:cNvPr id="4" name="灯片编号占位符 3"/>
          <p:cNvSpPr>
            <a:spLocks noGrp="1"/>
          </p:cNvSpPr>
          <p:nvPr>
            <p:ph type="sldNum" sz="quarter" idx="5"/>
          </p:nvPr>
        </p:nvSpPr>
        <p:spPr/>
        <p:txBody>
          <a:bodyPr/>
          <a:lstStyle/>
          <a:p>
            <a:fld id="{651AB73A-3776-4A4C-882B-032FF1F697BE}" type="slidenum">
              <a:rPr lang="zh-CN" altLang="en-US" smtClean="0"/>
              <a:t>18</a:t>
            </a:fld>
            <a:endParaRPr lang="zh-CN" altLang="en-US"/>
          </a:p>
        </p:txBody>
      </p:sp>
    </p:spTree>
    <p:extLst>
      <p:ext uri="{BB962C8B-B14F-4D97-AF65-F5344CB8AC3E}">
        <p14:creationId xmlns:p14="http://schemas.microsoft.com/office/powerpoint/2010/main" val="75710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Ri</a:t>
            </a:r>
            <a:r>
              <a:rPr lang="zh-CN" altLang="en-US" sz="1200" kern="1200" dirty="0">
                <a:solidFill>
                  <a:schemeClr val="tx1"/>
                </a:solidFill>
                <a:effectLst/>
                <a:latin typeface="+mn-lt"/>
                <a:ea typeface="+mn-ea"/>
                <a:cs typeface="+mn-cs"/>
              </a:rPr>
              <a:t>：把全身骨骼分为四组：手、腿、“盆骨”、肩。   同一组内骨长与标准骨长的比值应偏差不大，所以将方差和作为了损失函数。</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骨长是关节点位置的函数，而关节点位置又是预测深度的函数，因此</a:t>
            </a:r>
            <a:r>
              <a:rPr lang="zh-CN" altLang="en-US" sz="1200" kern="1200" dirty="0">
                <a:solidFill>
                  <a:schemeClr val="tx1"/>
                </a:solidFill>
                <a:effectLst/>
                <a:latin typeface="+mn-lt"/>
                <a:ea typeface="+mn-ea"/>
                <a:cs typeface="+mn-cs"/>
              </a:rPr>
              <a:t>损失函数</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是关于</a:t>
            </a:r>
            <a:r>
              <a:rPr lang="zh-CN" altLang="en-US" sz="1200" kern="1200" dirty="0">
                <a:solidFill>
                  <a:schemeClr val="tx1"/>
                </a:solidFill>
                <a:effectLst/>
                <a:latin typeface="+mn-lt"/>
                <a:ea typeface="+mn-ea"/>
                <a:cs typeface="+mn-cs"/>
              </a:rPr>
              <a:t>深度</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的连续可微的函数</a:t>
            </a:r>
            <a:endParaRPr lang="zh-CN" altLang="en-US" dirty="0"/>
          </a:p>
        </p:txBody>
      </p:sp>
      <p:sp>
        <p:nvSpPr>
          <p:cNvPr id="4" name="灯片编号占位符 3"/>
          <p:cNvSpPr>
            <a:spLocks noGrp="1"/>
          </p:cNvSpPr>
          <p:nvPr>
            <p:ph type="sldNum" sz="quarter" idx="5"/>
          </p:nvPr>
        </p:nvSpPr>
        <p:spPr/>
        <p:txBody>
          <a:bodyPr/>
          <a:lstStyle/>
          <a:p>
            <a:fld id="{651AB73A-3776-4A4C-882B-032FF1F697BE}" type="slidenum">
              <a:rPr lang="zh-CN" altLang="en-US" smtClean="0"/>
              <a:t>20</a:t>
            </a:fld>
            <a:endParaRPr lang="zh-CN" altLang="en-US"/>
          </a:p>
        </p:txBody>
      </p:sp>
    </p:spTree>
    <p:extLst>
      <p:ext uri="{BB962C8B-B14F-4D97-AF65-F5344CB8AC3E}">
        <p14:creationId xmlns:p14="http://schemas.microsoft.com/office/powerpoint/2010/main" val="2673610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关节点深度值“反了”</a:t>
            </a:r>
          </a:p>
        </p:txBody>
      </p:sp>
      <p:sp>
        <p:nvSpPr>
          <p:cNvPr id="4" name="灯片编号占位符 3"/>
          <p:cNvSpPr>
            <a:spLocks noGrp="1"/>
          </p:cNvSpPr>
          <p:nvPr>
            <p:ph type="sldNum" sz="quarter" idx="5"/>
          </p:nvPr>
        </p:nvSpPr>
        <p:spPr/>
        <p:txBody>
          <a:bodyPr/>
          <a:lstStyle/>
          <a:p>
            <a:fld id="{651AB73A-3776-4A4C-882B-032FF1F697BE}" type="slidenum">
              <a:rPr lang="zh-CN" altLang="en-US" smtClean="0"/>
              <a:t>22</a:t>
            </a:fld>
            <a:endParaRPr lang="zh-CN" altLang="en-US"/>
          </a:p>
        </p:txBody>
      </p:sp>
    </p:spTree>
    <p:extLst>
      <p:ext uri="{BB962C8B-B14F-4D97-AF65-F5344CB8AC3E}">
        <p14:creationId xmlns:p14="http://schemas.microsoft.com/office/powerpoint/2010/main" val="3709819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虽然在</a:t>
            </a:r>
            <a:r>
              <a:rPr lang="en-US" altLang="zh-CN" sz="1200" kern="1200" dirty="0">
                <a:solidFill>
                  <a:schemeClr val="tx1"/>
                </a:solidFill>
                <a:effectLst/>
                <a:latin typeface="+mn-lt"/>
                <a:ea typeface="+mn-ea"/>
                <a:cs typeface="+mn-cs"/>
              </a:rPr>
              <a:t>pose-hg-3d</a:t>
            </a:r>
            <a:r>
              <a:rPr lang="zh-CN" altLang="zh-CN" sz="1200" kern="1200" dirty="0">
                <a:solidFill>
                  <a:schemeClr val="tx1"/>
                </a:solidFill>
                <a:effectLst/>
                <a:latin typeface="+mn-lt"/>
                <a:ea typeface="+mn-ea"/>
                <a:cs typeface="+mn-cs"/>
              </a:rPr>
              <a:t>项目中，作者提到将</a:t>
            </a:r>
            <a:r>
              <a:rPr lang="en-US" altLang="zh-CN" sz="1200" kern="1200" dirty="0">
                <a:solidFill>
                  <a:schemeClr val="tx1"/>
                </a:solidFill>
                <a:effectLst/>
                <a:latin typeface="+mn-lt"/>
                <a:ea typeface="+mn-ea"/>
                <a:cs typeface="+mn-cs"/>
              </a:rPr>
              <a:t>3D</a:t>
            </a:r>
            <a:r>
              <a:rPr lang="zh-CN" altLang="zh-CN" sz="1200" kern="1200" dirty="0">
                <a:solidFill>
                  <a:schemeClr val="tx1"/>
                </a:solidFill>
                <a:effectLst/>
                <a:latin typeface="+mn-lt"/>
                <a:ea typeface="+mn-ea"/>
                <a:cs typeface="+mn-cs"/>
              </a:rPr>
              <a:t>姿态估计分割为</a:t>
            </a:r>
            <a:r>
              <a:rPr lang="en-US" altLang="zh-CN" sz="1200" kern="1200" dirty="0">
                <a:solidFill>
                  <a:schemeClr val="tx1"/>
                </a:solidFill>
                <a:effectLst/>
                <a:latin typeface="+mn-lt"/>
                <a:ea typeface="+mn-ea"/>
                <a:cs typeface="+mn-cs"/>
              </a:rPr>
              <a:t>2D</a:t>
            </a:r>
            <a:r>
              <a:rPr lang="zh-CN" altLang="zh-CN" sz="1200" kern="1200" dirty="0">
                <a:solidFill>
                  <a:schemeClr val="tx1"/>
                </a:solidFill>
                <a:effectLst/>
                <a:latin typeface="+mn-lt"/>
                <a:ea typeface="+mn-ea"/>
                <a:cs typeface="+mn-cs"/>
              </a:rPr>
              <a:t>关节点位置估计与</a:t>
            </a:r>
            <a:r>
              <a:rPr lang="en-US" altLang="zh-CN" sz="1200" kern="1200" dirty="0">
                <a:solidFill>
                  <a:schemeClr val="tx1"/>
                </a:solidFill>
                <a:effectLst/>
                <a:latin typeface="+mn-lt"/>
                <a:ea typeface="+mn-ea"/>
                <a:cs typeface="+mn-cs"/>
              </a:rPr>
              <a:t>3D</a:t>
            </a:r>
            <a:r>
              <a:rPr lang="zh-CN" altLang="zh-CN" sz="1200" kern="1200" dirty="0">
                <a:solidFill>
                  <a:schemeClr val="tx1"/>
                </a:solidFill>
                <a:effectLst/>
                <a:latin typeface="+mn-lt"/>
                <a:ea typeface="+mn-ea"/>
                <a:cs typeface="+mn-cs"/>
              </a:rPr>
              <a:t>关节点位置回归两个独立子任务的方法会造成在后一任务中图像语义信息的丢失，但明显此项目的</a:t>
            </a:r>
            <a:r>
              <a:rPr lang="en-US" altLang="zh-CN" sz="1200" kern="1200" dirty="0">
                <a:solidFill>
                  <a:schemeClr val="tx1"/>
                </a:solidFill>
                <a:effectLst/>
                <a:latin typeface="+mn-lt"/>
                <a:ea typeface="+mn-ea"/>
                <a:cs typeface="+mn-cs"/>
              </a:rPr>
              <a:t>2D</a:t>
            </a:r>
            <a:r>
              <a:rPr lang="zh-CN" altLang="zh-CN" sz="1200" kern="1200" dirty="0">
                <a:solidFill>
                  <a:schemeClr val="tx1"/>
                </a:solidFill>
                <a:effectLst/>
                <a:latin typeface="+mn-lt"/>
                <a:ea typeface="+mn-ea"/>
                <a:cs typeface="+mn-cs"/>
              </a:rPr>
              <a:t>姿态估计结果的偏差已经对其最终结果造成了极大的影响，</a:t>
            </a:r>
            <a:r>
              <a:rPr lang="en-US"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651AB73A-3776-4A4C-882B-032FF1F697BE}" type="slidenum">
              <a:rPr lang="zh-CN" altLang="en-US" smtClean="0"/>
              <a:t>25</a:t>
            </a:fld>
            <a:endParaRPr lang="zh-CN" altLang="en-US"/>
          </a:p>
        </p:txBody>
      </p:sp>
    </p:spTree>
    <p:extLst>
      <p:ext uri="{BB962C8B-B14F-4D97-AF65-F5344CB8AC3E}">
        <p14:creationId xmlns:p14="http://schemas.microsoft.com/office/powerpoint/2010/main" val="723845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3478116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3426816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194464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3613989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84906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601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1421234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195728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1876088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4238013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33870A-6703-46A1-A489-AF574D73AAB1}"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3817672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3870A-6703-46A1-A489-AF574D73AAB1}" type="datetimeFigureOut">
              <a:rPr lang="zh-CN" altLang="en-US" smtClean="0"/>
              <a:t>2018/12/26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42C81-1F8B-4B8E-8B95-90348F2006A9}" type="slidenum">
              <a:rPr lang="zh-CN" altLang="en-US" smtClean="0"/>
              <a:t>‹#›</a:t>
            </a:fld>
            <a:endParaRPr lang="zh-CN" altLang="en-US"/>
          </a:p>
        </p:txBody>
      </p:sp>
    </p:spTree>
    <p:extLst>
      <p:ext uri="{BB962C8B-B14F-4D97-AF65-F5344CB8AC3E}">
        <p14:creationId xmlns:p14="http://schemas.microsoft.com/office/powerpoint/2010/main" val="3888432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2.bin"/><Relationship Id="rId4" Type="http://schemas.openxmlformats.org/officeDocument/2006/relationships/image" Target="../media/image24.wmf"/></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9.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4705350"/>
          </a:xfrm>
          <a:prstGeom prst="rect">
            <a:avLst/>
          </a:prstGeom>
          <a:solidFill>
            <a:srgbClr val="0751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3348" y="1808747"/>
            <a:ext cx="11090031" cy="2554545"/>
          </a:xfrm>
          <a:prstGeom prst="rect">
            <a:avLst/>
          </a:prstGeom>
          <a:noFill/>
        </p:spPr>
        <p:txBody>
          <a:bodyPr wrap="square" rtlCol="0">
            <a:spAutoFit/>
          </a:bodyPr>
          <a:lstStyle/>
          <a:p>
            <a:pPr algn="ctr"/>
            <a:r>
              <a:rPr lang="zh-CN" altLang="en-US" sz="8000" dirty="0">
                <a:solidFill>
                  <a:schemeClr val="bg1"/>
                </a:solidFill>
                <a:latin typeface="迷你简菱心" panose="02010609000101010101" pitchFamily="49" charset="-122"/>
                <a:ea typeface="迷你简菱心" panose="02010609000101010101" pitchFamily="49" charset="-122"/>
              </a:rPr>
              <a:t>基于单幅图像的</a:t>
            </a:r>
            <a:r>
              <a:rPr lang="en-US" altLang="zh-CN" sz="8000" dirty="0">
                <a:solidFill>
                  <a:schemeClr val="bg1"/>
                </a:solidFill>
                <a:latin typeface="迷你简菱心" panose="02010609000101010101" pitchFamily="49" charset="-122"/>
                <a:ea typeface="迷你简菱心" panose="02010609000101010101" pitchFamily="49" charset="-122"/>
              </a:rPr>
              <a:t>3D</a:t>
            </a:r>
            <a:r>
              <a:rPr lang="zh-CN" altLang="en-US" sz="8000" dirty="0">
                <a:solidFill>
                  <a:schemeClr val="bg1"/>
                </a:solidFill>
                <a:latin typeface="迷你简菱心" panose="02010609000101010101" pitchFamily="49" charset="-122"/>
                <a:ea typeface="迷你简菱心" panose="02010609000101010101" pitchFamily="49" charset="-122"/>
              </a:rPr>
              <a:t>人体姿态估计结题报告</a:t>
            </a:r>
          </a:p>
        </p:txBody>
      </p:sp>
      <p:sp>
        <p:nvSpPr>
          <p:cNvPr id="6" name="文本框 5"/>
          <p:cNvSpPr txBox="1"/>
          <p:nvPr/>
        </p:nvSpPr>
        <p:spPr>
          <a:xfrm>
            <a:off x="10154655" y="5183692"/>
            <a:ext cx="1572126" cy="988347"/>
          </a:xfrm>
          <a:prstGeom prst="rect">
            <a:avLst/>
          </a:prstGeom>
          <a:noFill/>
        </p:spPr>
        <p:txBody>
          <a:bodyPr wrap="square" rtlCol="0">
            <a:spAutoFit/>
          </a:bodyPr>
          <a:lstStyle/>
          <a:p>
            <a:pPr>
              <a:lnSpc>
                <a:spcPct val="150000"/>
              </a:lnSpc>
            </a:pPr>
            <a:r>
              <a:rPr lang="zh-CN" altLang="en-US" sz="4400" b="1" dirty="0">
                <a:solidFill>
                  <a:schemeClr val="tx1">
                    <a:lumMod val="50000"/>
                    <a:lumOff val="50000"/>
                  </a:schemeClr>
                </a:solidFill>
                <a:latin typeface="微软雅黑" panose="020B0503020204020204" pitchFamily="34" charset="-122"/>
                <a:ea typeface="微软雅黑" panose="020B0503020204020204" pitchFamily="34" charset="-122"/>
              </a:rPr>
              <a:t>唐超</a:t>
            </a:r>
          </a:p>
        </p:txBody>
      </p:sp>
    </p:spTree>
    <p:extLst>
      <p:ext uri="{BB962C8B-B14F-4D97-AF65-F5344CB8AC3E}">
        <p14:creationId xmlns:p14="http://schemas.microsoft.com/office/powerpoint/2010/main" val="2705269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81015"/>
            <a:ext cx="7345949" cy="1323439"/>
            <a:chOff x="0" y="240951"/>
            <a:chExt cx="6006462" cy="1193336"/>
          </a:xfrm>
        </p:grpSpPr>
        <p:sp>
          <p:nvSpPr>
            <p:cNvPr id="21" name="文本框 20"/>
            <p:cNvSpPr txBox="1"/>
            <p:nvPr/>
          </p:nvSpPr>
          <p:spPr>
            <a:xfrm flipH="1">
              <a:off x="0" y="240951"/>
              <a:ext cx="1013397" cy="527287"/>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22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05068" y="240951"/>
              <a:ext cx="5801394" cy="1193336"/>
            </a:xfrm>
            <a:prstGeom prst="rect">
              <a:avLst/>
            </a:prstGeom>
            <a:noFill/>
          </p:spPr>
          <p:txBody>
            <a:bodyPr wrap="square" rtlCol="0">
              <a:spAutoFit/>
            </a:bodyPr>
            <a:lstStyle/>
            <a:p>
              <a:r>
                <a:rPr lang="zh-CN" altLang="en-US" sz="4000" b="1" dirty="0">
                  <a:solidFill>
                    <a:schemeClr val="tx1">
                      <a:lumMod val="65000"/>
                      <a:lumOff val="35000"/>
                    </a:schemeClr>
                  </a:solidFill>
                  <a:latin typeface="迷你简菱心" panose="02010600030101010101" charset="-122"/>
                  <a:ea typeface="迷你简菱心" panose="02010600030101010101" charset="-122"/>
                </a:rPr>
                <a:t>关键点亲和度向量场</a:t>
              </a:r>
              <a:r>
                <a:rPr lang="en-US" altLang="zh-CN" sz="4000" b="1" dirty="0">
                  <a:solidFill>
                    <a:schemeClr val="tx1">
                      <a:lumMod val="65000"/>
                      <a:lumOff val="35000"/>
                    </a:schemeClr>
                  </a:solidFill>
                  <a:latin typeface="迷你简菱心" panose="02010600030101010101" charset="-122"/>
                  <a:ea typeface="迷你简菱心" panose="02010600030101010101" charset="-122"/>
                </a:rPr>
                <a:t>PAFs</a:t>
              </a:r>
              <a:endParaRPr lang="zh-CN" altLang="en-US" sz="4000" b="1" dirty="0">
                <a:solidFill>
                  <a:schemeClr val="tx1">
                    <a:lumMod val="65000"/>
                    <a:lumOff val="35000"/>
                  </a:schemeClr>
                </a:solidFill>
                <a:latin typeface="迷你简菱心" panose="02010600030101010101" charset="-122"/>
                <a:ea typeface="迷你简菱心" panose="02010600030101010101" charset="-122"/>
              </a:endParaRPr>
            </a:p>
          </p:txBody>
        </p:sp>
      </p:grpSp>
      <p:cxnSp>
        <p:nvCxnSpPr>
          <p:cNvPr id="56" name="直接连接符 55">
            <a:extLst>
              <a:ext uri="{FF2B5EF4-FFF2-40B4-BE49-F238E27FC236}">
                <a16:creationId xmlns:a16="http://schemas.microsoft.com/office/drawing/2014/main" id="{57612B12-5E6C-4E66-BAAD-E55CF38F2F01}"/>
              </a:ext>
            </a:extLst>
          </p:cNvPr>
          <p:cNvCxnSpPr/>
          <p:nvPr/>
        </p:nvCxnSpPr>
        <p:spPr>
          <a:xfrm flipH="1">
            <a:off x="9437" y="935293"/>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6CF8371-8D8D-4AD2-B4C4-FD43B6E77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88" y="1405715"/>
            <a:ext cx="10367852" cy="5278779"/>
          </a:xfrm>
          <a:prstGeom prst="rect">
            <a:avLst/>
          </a:prstGeom>
        </p:spPr>
      </p:pic>
    </p:spTree>
    <p:extLst>
      <p:ext uri="{BB962C8B-B14F-4D97-AF65-F5344CB8AC3E}">
        <p14:creationId xmlns:p14="http://schemas.microsoft.com/office/powerpoint/2010/main" val="1554790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37" y="278243"/>
            <a:ext cx="7803068" cy="707886"/>
            <a:chOff x="0" y="240951"/>
            <a:chExt cx="7230378" cy="638295"/>
          </a:xfrm>
        </p:grpSpPr>
        <p:sp>
          <p:nvSpPr>
            <p:cNvPr id="21" name="文本框 20"/>
            <p:cNvSpPr txBox="1"/>
            <p:nvPr/>
          </p:nvSpPr>
          <p:spPr>
            <a:xfrm flipH="1">
              <a:off x="0" y="240951"/>
              <a:ext cx="1013397" cy="527287"/>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23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88452" y="240951"/>
              <a:ext cx="6841926" cy="638295"/>
            </a:xfrm>
            <a:prstGeom prst="rect">
              <a:avLst/>
            </a:prstGeom>
            <a:noFill/>
          </p:spPr>
          <p:txBody>
            <a:bodyPr wrap="square" rtlCol="0">
              <a:spAutoFit/>
            </a:bodyPr>
            <a:lstStyle/>
            <a:p>
              <a:r>
                <a:rPr lang="zh-CN" altLang="en-US" sz="4000" b="1" dirty="0">
                  <a:solidFill>
                    <a:schemeClr val="tx1">
                      <a:lumMod val="65000"/>
                      <a:lumOff val="35000"/>
                    </a:schemeClr>
                  </a:solidFill>
                  <a:latin typeface="迷你简菱心" panose="02010600030101010101" charset="-122"/>
                  <a:ea typeface="迷你简菱心" panose="02010600030101010101" charset="-122"/>
                </a:rPr>
                <a:t>整体流程</a:t>
              </a:r>
            </a:p>
          </p:txBody>
        </p:sp>
      </p:grpSp>
      <p:pic>
        <p:nvPicPr>
          <p:cNvPr id="9" name="图片 8">
            <a:extLst>
              <a:ext uri="{FF2B5EF4-FFF2-40B4-BE49-F238E27FC236}">
                <a16:creationId xmlns:a16="http://schemas.microsoft.com/office/drawing/2014/main" id="{32309097-DE62-4BF4-80E3-6BBA7F99F19B}"/>
              </a:ext>
            </a:extLst>
          </p:cNvPr>
          <p:cNvPicPr/>
          <p:nvPr/>
        </p:nvPicPr>
        <p:blipFill>
          <a:blip r:embed="rId2">
            <a:extLst>
              <a:ext uri="{28A0092B-C50C-407E-A947-70E740481C1C}">
                <a14:useLocalDpi xmlns:a14="http://schemas.microsoft.com/office/drawing/2010/main" val="0"/>
              </a:ext>
            </a:extLst>
          </a:blip>
          <a:stretch>
            <a:fillRect/>
          </a:stretch>
        </p:blipFill>
        <p:spPr>
          <a:xfrm>
            <a:off x="1659117" y="3268744"/>
            <a:ext cx="8408710" cy="2943519"/>
          </a:xfrm>
          <a:prstGeom prst="rect">
            <a:avLst/>
          </a:prstGeom>
        </p:spPr>
      </p:pic>
      <p:cxnSp>
        <p:nvCxnSpPr>
          <p:cNvPr id="11" name="直接连接符 10">
            <a:extLst>
              <a:ext uri="{FF2B5EF4-FFF2-40B4-BE49-F238E27FC236}">
                <a16:creationId xmlns:a16="http://schemas.microsoft.com/office/drawing/2014/main" id="{415DDF66-711F-44DE-8F3C-B3FFDF7B7184}"/>
              </a:ext>
            </a:extLst>
          </p:cNvPr>
          <p:cNvCxnSpPr/>
          <p:nvPr/>
        </p:nvCxnSpPr>
        <p:spPr>
          <a:xfrm flipH="1">
            <a:off x="9437" y="103480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C51AC7F-69E1-4626-88A5-C7794D962BEC}"/>
              </a:ext>
            </a:extLst>
          </p:cNvPr>
          <p:cNvSpPr txBox="1"/>
          <p:nvPr/>
        </p:nvSpPr>
        <p:spPr>
          <a:xfrm>
            <a:off x="392017" y="1810273"/>
            <a:ext cx="10553334" cy="954107"/>
          </a:xfrm>
          <a:prstGeom prst="rect">
            <a:avLst/>
          </a:prstGeom>
          <a:noFill/>
        </p:spPr>
        <p:txBody>
          <a:bodyPr wrap="square" rtlCol="0">
            <a:spAutoFit/>
          </a:bodyPr>
          <a:lstStyle/>
          <a:p>
            <a:r>
              <a:rPr lang="en-US" altLang="zh-CN" sz="2800" dirty="0"/>
              <a:t>         </a:t>
            </a:r>
            <a:r>
              <a:rPr lang="zh-CN" altLang="zh-CN" sz="2800" dirty="0"/>
              <a:t>整体流程</a:t>
            </a:r>
            <a:r>
              <a:rPr lang="zh-CN" altLang="en-US" sz="2800" dirty="0"/>
              <a:t>如下</a:t>
            </a:r>
            <a:r>
              <a:rPr lang="zh-CN" altLang="zh-CN" sz="2800" dirty="0"/>
              <a:t>：</a:t>
            </a:r>
            <a:r>
              <a:rPr lang="en-US" altLang="zh-CN" sz="2800" dirty="0"/>
              <a:t>(a)</a:t>
            </a:r>
            <a:r>
              <a:rPr lang="zh-CN" altLang="zh-CN" sz="2800" dirty="0"/>
              <a:t>输入图像</a:t>
            </a:r>
            <a:r>
              <a:rPr lang="zh-CN" altLang="en-US" sz="2800" dirty="0"/>
              <a:t>，提取图像特征</a:t>
            </a:r>
            <a:r>
              <a:rPr lang="en-US" altLang="zh-CN" sz="2800" dirty="0"/>
              <a:t> --&gt; (b)</a:t>
            </a:r>
            <a:r>
              <a:rPr lang="zh-CN" altLang="zh-CN" sz="2800" dirty="0"/>
              <a:t>预测关键点置信度</a:t>
            </a:r>
            <a:r>
              <a:rPr lang="en-US" altLang="zh-CN" sz="2800" dirty="0"/>
              <a:t> &amp; (c)</a:t>
            </a:r>
            <a:r>
              <a:rPr lang="zh-CN" altLang="zh-CN" sz="2800" dirty="0"/>
              <a:t>关键点亲和度向量</a:t>
            </a:r>
            <a:r>
              <a:rPr lang="en-US" altLang="zh-CN" sz="2800" dirty="0"/>
              <a:t> --&gt; (d)</a:t>
            </a:r>
            <a:r>
              <a:rPr lang="zh-CN" altLang="zh-CN" sz="2800" dirty="0"/>
              <a:t>关键点聚类</a:t>
            </a:r>
            <a:r>
              <a:rPr lang="en-US" altLang="zh-CN" sz="2800" dirty="0"/>
              <a:t> --&gt; (e)</a:t>
            </a:r>
            <a:r>
              <a:rPr lang="zh-CN" altLang="zh-CN" sz="2800" dirty="0"/>
              <a:t>骨架组装</a:t>
            </a:r>
            <a:endParaRPr lang="zh-CN" altLang="en-US" sz="2800" dirty="0"/>
          </a:p>
        </p:txBody>
      </p:sp>
    </p:spTree>
    <p:extLst>
      <p:ext uri="{BB962C8B-B14F-4D97-AF65-F5344CB8AC3E}">
        <p14:creationId xmlns:p14="http://schemas.microsoft.com/office/powerpoint/2010/main" val="3134627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135" y="252466"/>
            <a:ext cx="7383849" cy="707886"/>
          </a:xfrm>
          <a:prstGeom prst="rect">
            <a:avLst/>
          </a:prstGeom>
          <a:noFill/>
        </p:spPr>
        <p:txBody>
          <a:bodyPr wrap="square" rtlCol="0">
            <a:spAutoFit/>
          </a:bodyPr>
          <a:lstStyle/>
          <a:p>
            <a:r>
              <a:rPr lang="zh-CN" altLang="en-US" sz="4000" b="1" dirty="0">
                <a:solidFill>
                  <a:schemeClr val="tx1">
                    <a:lumMod val="65000"/>
                    <a:lumOff val="35000"/>
                  </a:schemeClr>
                </a:solidFill>
                <a:latin typeface="迷你简菱心" panose="02010600030101010101" charset="-122"/>
                <a:ea typeface="迷你简菱心" panose="02010600030101010101" charset="-122"/>
              </a:rPr>
              <a:t>测试结果</a:t>
            </a:r>
          </a:p>
        </p:txBody>
      </p:sp>
      <p:grpSp>
        <p:nvGrpSpPr>
          <p:cNvPr id="29" name="画布 33">
            <a:extLst>
              <a:ext uri="{FF2B5EF4-FFF2-40B4-BE49-F238E27FC236}">
                <a16:creationId xmlns:a16="http://schemas.microsoft.com/office/drawing/2014/main" id="{4656D355-19B4-4C9D-B4D1-C56AB4482F8C}"/>
              </a:ext>
            </a:extLst>
          </p:cNvPr>
          <p:cNvGrpSpPr/>
          <p:nvPr/>
        </p:nvGrpSpPr>
        <p:grpSpPr>
          <a:xfrm>
            <a:off x="1745698" y="3198116"/>
            <a:ext cx="8344786" cy="3010179"/>
            <a:chOff x="0" y="0"/>
            <a:chExt cx="5486400" cy="1372870"/>
          </a:xfrm>
        </p:grpSpPr>
        <p:sp>
          <p:nvSpPr>
            <p:cNvPr id="30" name="矩形 29">
              <a:extLst>
                <a:ext uri="{FF2B5EF4-FFF2-40B4-BE49-F238E27FC236}">
                  <a16:creationId xmlns:a16="http://schemas.microsoft.com/office/drawing/2014/main" id="{EE256BA6-2D6C-48BB-A762-0DBCFE88424E}"/>
                </a:ext>
              </a:extLst>
            </p:cNvPr>
            <p:cNvSpPr/>
            <p:nvPr/>
          </p:nvSpPr>
          <p:spPr>
            <a:xfrm>
              <a:off x="0" y="0"/>
              <a:ext cx="5486400" cy="1372870"/>
            </a:xfrm>
            <a:prstGeom prst="rect">
              <a:avLst/>
            </a:prstGeom>
          </p:spPr>
        </p:sp>
        <p:pic>
          <p:nvPicPr>
            <p:cNvPr id="31" name="图片 30">
              <a:extLst>
                <a:ext uri="{FF2B5EF4-FFF2-40B4-BE49-F238E27FC236}">
                  <a16:creationId xmlns:a16="http://schemas.microsoft.com/office/drawing/2014/main" id="{4B799F0B-A589-4569-BD4F-240B72E212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57984" cy="1330037"/>
            </a:xfrm>
            <a:prstGeom prst="rect">
              <a:avLst/>
            </a:prstGeom>
          </p:spPr>
        </p:pic>
        <p:pic>
          <p:nvPicPr>
            <p:cNvPr id="32" name="图片 31">
              <a:extLst>
                <a:ext uri="{FF2B5EF4-FFF2-40B4-BE49-F238E27FC236}">
                  <a16:creationId xmlns:a16="http://schemas.microsoft.com/office/drawing/2014/main" id="{7EEA9B34-61D6-4227-A63A-0724836ECC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959" r="22486"/>
            <a:stretch/>
          </p:blipFill>
          <p:spPr>
            <a:xfrm>
              <a:off x="3269672" y="0"/>
              <a:ext cx="1122208" cy="1336965"/>
            </a:xfrm>
            <a:prstGeom prst="rect">
              <a:avLst/>
            </a:prstGeom>
          </p:spPr>
        </p:pic>
        <p:pic>
          <p:nvPicPr>
            <p:cNvPr id="33" name="图片 32">
              <a:extLst>
                <a:ext uri="{FF2B5EF4-FFF2-40B4-BE49-F238E27FC236}">
                  <a16:creationId xmlns:a16="http://schemas.microsoft.com/office/drawing/2014/main" id="{545EFFB6-34C9-4EAD-B224-FFAB76CD89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4237" y="0"/>
              <a:ext cx="969818" cy="1336964"/>
            </a:xfrm>
            <a:prstGeom prst="rect">
              <a:avLst/>
            </a:prstGeom>
          </p:spPr>
        </p:pic>
        <p:pic>
          <p:nvPicPr>
            <p:cNvPr id="34" name="图片 33">
              <a:extLst>
                <a:ext uri="{FF2B5EF4-FFF2-40B4-BE49-F238E27FC236}">
                  <a16:creationId xmlns:a16="http://schemas.microsoft.com/office/drawing/2014/main" id="{EBEE4FFE-6A2A-45DD-9E8A-6A495BDFAE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74223" y="0"/>
              <a:ext cx="1027311" cy="1336965"/>
            </a:xfrm>
            <a:prstGeom prst="rect">
              <a:avLst/>
            </a:prstGeom>
          </p:spPr>
        </p:pic>
        <p:pic>
          <p:nvPicPr>
            <p:cNvPr id="35" name="图片 34">
              <a:extLst>
                <a:ext uri="{FF2B5EF4-FFF2-40B4-BE49-F238E27FC236}">
                  <a16:creationId xmlns:a16="http://schemas.microsoft.com/office/drawing/2014/main" id="{FCAD5F6D-5F8B-4325-B1E2-A912E6E820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8364" y="1"/>
              <a:ext cx="1018310" cy="1336964"/>
            </a:xfrm>
            <a:prstGeom prst="rect">
              <a:avLst/>
            </a:prstGeom>
          </p:spPr>
        </p:pic>
      </p:grpSp>
      <p:cxnSp>
        <p:nvCxnSpPr>
          <p:cNvPr id="44" name="直接连接符 43">
            <a:extLst>
              <a:ext uri="{FF2B5EF4-FFF2-40B4-BE49-F238E27FC236}">
                <a16:creationId xmlns:a16="http://schemas.microsoft.com/office/drawing/2014/main" id="{93AC6398-3A37-4020-A346-82AD7A4C70EE}"/>
              </a:ext>
            </a:extLst>
          </p:cNvPr>
          <p:cNvCxnSpPr/>
          <p:nvPr/>
        </p:nvCxnSpPr>
        <p:spPr>
          <a:xfrm flipH="1">
            <a:off x="9437" y="103480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9BB92BF-90FE-43F7-9CDC-67D69AA85B01}"/>
              </a:ext>
            </a:extLst>
          </p:cNvPr>
          <p:cNvSpPr txBox="1"/>
          <p:nvPr/>
        </p:nvSpPr>
        <p:spPr>
          <a:xfrm>
            <a:off x="685696" y="1423964"/>
            <a:ext cx="10656072" cy="1384995"/>
          </a:xfrm>
          <a:prstGeom prst="rect">
            <a:avLst/>
          </a:prstGeom>
          <a:noFill/>
        </p:spPr>
        <p:txBody>
          <a:bodyPr wrap="square" rtlCol="0">
            <a:spAutoFit/>
          </a:bodyPr>
          <a:lstStyle/>
          <a:p>
            <a:r>
              <a:rPr lang="en-US" altLang="zh-CN" sz="2800" dirty="0"/>
              <a:t>      </a:t>
            </a:r>
            <a:r>
              <a:rPr lang="zh-CN" altLang="zh-CN" sz="2800" dirty="0"/>
              <a:t>单人的站、坐、趴、躺、俯卧撑等姿势测试结果</a:t>
            </a:r>
            <a:r>
              <a:rPr lang="zh-CN" altLang="en-US" sz="2800" dirty="0"/>
              <a:t>如下</a:t>
            </a:r>
            <a:r>
              <a:rPr lang="zh-CN" altLang="zh-CN" sz="2800" dirty="0"/>
              <a:t>，可以看到遮挡对关键点的估计造成了一定的影响</a:t>
            </a:r>
            <a:r>
              <a:rPr lang="zh-CN" altLang="en-US" sz="2800" dirty="0"/>
              <a:t>，不过整体效果已经非常不错了。</a:t>
            </a:r>
          </a:p>
        </p:txBody>
      </p:sp>
    </p:spTree>
    <p:extLst>
      <p:ext uri="{BB962C8B-B14F-4D97-AF65-F5344CB8AC3E}">
        <p14:creationId xmlns:p14="http://schemas.microsoft.com/office/powerpoint/2010/main" val="3750264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9249" y="230577"/>
            <a:ext cx="7383849" cy="707886"/>
          </a:xfrm>
          <a:prstGeom prst="rect">
            <a:avLst/>
          </a:prstGeom>
          <a:noFill/>
        </p:spPr>
        <p:txBody>
          <a:bodyPr wrap="square" rtlCol="0">
            <a:spAutoFit/>
          </a:bodyPr>
          <a:lstStyle/>
          <a:p>
            <a:r>
              <a:rPr lang="zh-CN" altLang="en-US" sz="4000" b="1" dirty="0">
                <a:solidFill>
                  <a:schemeClr val="tx1">
                    <a:lumMod val="65000"/>
                    <a:lumOff val="35000"/>
                  </a:schemeClr>
                </a:solidFill>
                <a:latin typeface="迷你简菱心" panose="02010600030101010101" charset="-122"/>
                <a:ea typeface="迷你简菱心" panose="02010600030101010101" charset="-122"/>
              </a:rPr>
              <a:t>测试结果</a:t>
            </a:r>
          </a:p>
        </p:txBody>
      </p:sp>
      <p:pic>
        <p:nvPicPr>
          <p:cNvPr id="43" name="图片 42">
            <a:extLst>
              <a:ext uri="{FF2B5EF4-FFF2-40B4-BE49-F238E27FC236}">
                <a16:creationId xmlns:a16="http://schemas.microsoft.com/office/drawing/2014/main" id="{CBEB361C-0527-4D7D-80B8-55EC236F94F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8199" y="2775439"/>
            <a:ext cx="5395602" cy="3502708"/>
          </a:xfrm>
          <a:prstGeom prst="rect">
            <a:avLst/>
          </a:prstGeom>
          <a:noFill/>
          <a:ln>
            <a:noFill/>
          </a:ln>
        </p:spPr>
      </p:pic>
      <p:cxnSp>
        <p:nvCxnSpPr>
          <p:cNvPr id="44" name="直接连接符 43">
            <a:extLst>
              <a:ext uri="{FF2B5EF4-FFF2-40B4-BE49-F238E27FC236}">
                <a16:creationId xmlns:a16="http://schemas.microsoft.com/office/drawing/2014/main" id="{1A2FA4B4-EB18-4BF3-BA2E-F0216C30EA98}"/>
              </a:ext>
            </a:extLst>
          </p:cNvPr>
          <p:cNvCxnSpPr/>
          <p:nvPr/>
        </p:nvCxnSpPr>
        <p:spPr>
          <a:xfrm flipH="1">
            <a:off x="9437" y="103480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39849F79-A5AB-4E87-A651-2F8393D40B94}"/>
              </a:ext>
            </a:extLst>
          </p:cNvPr>
          <p:cNvSpPr txBox="1"/>
          <p:nvPr/>
        </p:nvSpPr>
        <p:spPr>
          <a:xfrm>
            <a:off x="339248" y="1428069"/>
            <a:ext cx="10617509" cy="954107"/>
          </a:xfrm>
          <a:prstGeom prst="rect">
            <a:avLst/>
          </a:prstGeom>
          <a:noFill/>
        </p:spPr>
        <p:txBody>
          <a:bodyPr wrap="square" rtlCol="0">
            <a:spAutoFit/>
          </a:bodyPr>
          <a:lstStyle/>
          <a:p>
            <a:r>
              <a:rPr lang="en-US" altLang="zh-CN" sz="2800" dirty="0"/>
              <a:t>         </a:t>
            </a:r>
            <a:r>
              <a:rPr lang="en-US" altLang="zh-CN" sz="2800" dirty="0" err="1"/>
              <a:t>OpenPose</a:t>
            </a:r>
            <a:r>
              <a:rPr lang="zh-CN" altLang="zh-CN" sz="2800" dirty="0"/>
              <a:t>的</a:t>
            </a:r>
            <a:r>
              <a:rPr lang="en-US" altLang="zh-CN" sz="2800" dirty="0"/>
              <a:t>bottom-up</a:t>
            </a:r>
            <a:r>
              <a:rPr lang="zh-CN" altLang="en-US" sz="2800" dirty="0"/>
              <a:t>的寻找关键点的方式决定了</a:t>
            </a:r>
            <a:r>
              <a:rPr lang="zh-CN" altLang="zh-CN" sz="2800" dirty="0"/>
              <a:t>其识别时间与图片中的人数无强关联，多人的姿态估计</a:t>
            </a:r>
            <a:r>
              <a:rPr lang="zh-CN" altLang="en-US" sz="2800" dirty="0"/>
              <a:t>如下。</a:t>
            </a:r>
          </a:p>
        </p:txBody>
      </p:sp>
    </p:spTree>
    <p:extLst>
      <p:ext uri="{BB962C8B-B14F-4D97-AF65-F5344CB8AC3E}">
        <p14:creationId xmlns:p14="http://schemas.microsoft.com/office/powerpoint/2010/main" val="967574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96574" y="369972"/>
            <a:ext cx="7383849" cy="707886"/>
          </a:xfrm>
          <a:prstGeom prst="rect">
            <a:avLst/>
          </a:prstGeom>
          <a:noFill/>
        </p:spPr>
        <p:txBody>
          <a:bodyPr wrap="square" rtlCol="0">
            <a:spAutoFit/>
          </a:bodyPr>
          <a:lstStyle/>
          <a:p>
            <a:r>
              <a:rPr lang="zh-CN" altLang="en-US" sz="4000" b="1" dirty="0">
                <a:solidFill>
                  <a:schemeClr val="tx1">
                    <a:lumMod val="65000"/>
                    <a:lumOff val="35000"/>
                  </a:schemeClr>
                </a:solidFill>
                <a:latin typeface="迷你简菱心" panose="02010600030101010101" charset="-122"/>
                <a:ea typeface="迷你简菱心" panose="02010600030101010101" charset="-122"/>
              </a:rPr>
              <a:t>测试结果</a:t>
            </a:r>
          </a:p>
        </p:txBody>
      </p:sp>
      <p:grpSp>
        <p:nvGrpSpPr>
          <p:cNvPr id="24" name="画布 55">
            <a:extLst>
              <a:ext uri="{FF2B5EF4-FFF2-40B4-BE49-F238E27FC236}">
                <a16:creationId xmlns:a16="http://schemas.microsoft.com/office/drawing/2014/main" id="{40606C43-4D45-410A-8161-6A8DF73BF7F2}"/>
              </a:ext>
            </a:extLst>
          </p:cNvPr>
          <p:cNvGrpSpPr/>
          <p:nvPr/>
        </p:nvGrpSpPr>
        <p:grpSpPr>
          <a:xfrm>
            <a:off x="2269155" y="2955993"/>
            <a:ext cx="7653690" cy="3075827"/>
            <a:chOff x="0" y="0"/>
            <a:chExt cx="4766310" cy="1102360"/>
          </a:xfrm>
        </p:grpSpPr>
        <p:sp>
          <p:nvSpPr>
            <p:cNvPr id="25" name="矩形 24">
              <a:extLst>
                <a:ext uri="{FF2B5EF4-FFF2-40B4-BE49-F238E27FC236}">
                  <a16:creationId xmlns:a16="http://schemas.microsoft.com/office/drawing/2014/main" id="{E7B26C03-D9CE-4201-831F-C31622B11223}"/>
                </a:ext>
              </a:extLst>
            </p:cNvPr>
            <p:cNvSpPr/>
            <p:nvPr/>
          </p:nvSpPr>
          <p:spPr>
            <a:xfrm>
              <a:off x="0" y="0"/>
              <a:ext cx="4766310" cy="1102360"/>
            </a:xfrm>
            <a:prstGeom prst="rect">
              <a:avLst/>
            </a:prstGeom>
          </p:spPr>
        </p:sp>
        <p:pic>
          <p:nvPicPr>
            <p:cNvPr id="26" name="图片 25">
              <a:extLst>
                <a:ext uri="{FF2B5EF4-FFF2-40B4-BE49-F238E27FC236}">
                  <a16:creationId xmlns:a16="http://schemas.microsoft.com/office/drawing/2014/main" id="{D52EDFA4-9CAE-480B-B4CB-3E2755D72A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21844" cy="1066800"/>
            </a:xfrm>
            <a:prstGeom prst="rect">
              <a:avLst/>
            </a:prstGeom>
          </p:spPr>
        </p:pic>
        <p:pic>
          <p:nvPicPr>
            <p:cNvPr id="27" name="图片 26">
              <a:extLst>
                <a:ext uri="{FF2B5EF4-FFF2-40B4-BE49-F238E27FC236}">
                  <a16:creationId xmlns:a16="http://schemas.microsoft.com/office/drawing/2014/main" id="{857227A7-7E36-4887-AA42-DE3B369E80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3363" y="0"/>
              <a:ext cx="1422400" cy="1066800"/>
            </a:xfrm>
            <a:prstGeom prst="rect">
              <a:avLst/>
            </a:prstGeom>
          </p:spPr>
        </p:pic>
        <p:pic>
          <p:nvPicPr>
            <p:cNvPr id="28" name="图片 27">
              <a:extLst>
                <a:ext uri="{FF2B5EF4-FFF2-40B4-BE49-F238E27FC236}">
                  <a16:creationId xmlns:a16="http://schemas.microsoft.com/office/drawing/2014/main" id="{884B32F9-30DE-4A32-9EE4-5CE0D0403E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7427" y="0"/>
              <a:ext cx="1422400" cy="1066800"/>
            </a:xfrm>
            <a:prstGeom prst="rect">
              <a:avLst/>
            </a:prstGeom>
          </p:spPr>
        </p:pic>
      </p:grpSp>
      <p:cxnSp>
        <p:nvCxnSpPr>
          <p:cNvPr id="44" name="直接连接符 43">
            <a:extLst>
              <a:ext uri="{FF2B5EF4-FFF2-40B4-BE49-F238E27FC236}">
                <a16:creationId xmlns:a16="http://schemas.microsoft.com/office/drawing/2014/main" id="{75D75A2C-7A80-4CF5-946C-46B5794A0179}"/>
              </a:ext>
            </a:extLst>
          </p:cNvPr>
          <p:cNvCxnSpPr/>
          <p:nvPr/>
        </p:nvCxnSpPr>
        <p:spPr>
          <a:xfrm flipH="1">
            <a:off x="0" y="1077858"/>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A54F605-A833-4E55-8C73-B5F33667857E}"/>
              </a:ext>
            </a:extLst>
          </p:cNvPr>
          <p:cNvSpPr txBox="1"/>
          <p:nvPr/>
        </p:nvSpPr>
        <p:spPr>
          <a:xfrm>
            <a:off x="773377" y="1755317"/>
            <a:ext cx="7007046" cy="523220"/>
          </a:xfrm>
          <a:prstGeom prst="rect">
            <a:avLst/>
          </a:prstGeom>
          <a:noFill/>
        </p:spPr>
        <p:txBody>
          <a:bodyPr wrap="none" rtlCol="0">
            <a:spAutoFit/>
          </a:bodyPr>
          <a:lstStyle/>
          <a:p>
            <a:r>
              <a:rPr lang="zh-CN" altLang="zh-CN" sz="2800" dirty="0"/>
              <a:t>对于光线不足的情况也有不错的识别效果。</a:t>
            </a:r>
          </a:p>
        </p:txBody>
      </p:sp>
    </p:spTree>
    <p:extLst>
      <p:ext uri="{BB962C8B-B14F-4D97-AF65-F5344CB8AC3E}">
        <p14:creationId xmlns:p14="http://schemas.microsoft.com/office/powerpoint/2010/main" val="3646255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44699" y="373736"/>
            <a:ext cx="7383849" cy="707886"/>
          </a:xfrm>
          <a:prstGeom prst="rect">
            <a:avLst/>
          </a:prstGeom>
          <a:noFill/>
        </p:spPr>
        <p:txBody>
          <a:bodyPr wrap="square" rtlCol="0">
            <a:spAutoFit/>
          </a:bodyPr>
          <a:lstStyle/>
          <a:p>
            <a:r>
              <a:rPr lang="zh-CN" altLang="en-US" sz="4000" b="1" dirty="0">
                <a:solidFill>
                  <a:schemeClr val="tx1">
                    <a:lumMod val="65000"/>
                    <a:lumOff val="35000"/>
                  </a:schemeClr>
                </a:solidFill>
                <a:latin typeface="迷你简菱心" panose="02010600030101010101" charset="-122"/>
                <a:ea typeface="迷你简菱心" panose="02010600030101010101" charset="-122"/>
              </a:rPr>
              <a:t>测试结果</a:t>
            </a:r>
          </a:p>
        </p:txBody>
      </p:sp>
      <p:grpSp>
        <p:nvGrpSpPr>
          <p:cNvPr id="36" name="画布 59">
            <a:extLst>
              <a:ext uri="{FF2B5EF4-FFF2-40B4-BE49-F238E27FC236}">
                <a16:creationId xmlns:a16="http://schemas.microsoft.com/office/drawing/2014/main" id="{70996B23-7F1B-4604-8CEE-A1C7BC0B2504}"/>
              </a:ext>
            </a:extLst>
          </p:cNvPr>
          <p:cNvGrpSpPr/>
          <p:nvPr/>
        </p:nvGrpSpPr>
        <p:grpSpPr>
          <a:xfrm>
            <a:off x="2059170" y="3175088"/>
            <a:ext cx="8073660" cy="3682912"/>
            <a:chOff x="0" y="0"/>
            <a:chExt cx="5064760" cy="1102360"/>
          </a:xfrm>
        </p:grpSpPr>
        <p:sp>
          <p:nvSpPr>
            <p:cNvPr id="37" name="矩形 36">
              <a:extLst>
                <a:ext uri="{FF2B5EF4-FFF2-40B4-BE49-F238E27FC236}">
                  <a16:creationId xmlns:a16="http://schemas.microsoft.com/office/drawing/2014/main" id="{5DC2EE2F-D0A4-4F63-B3BE-AEF30E1A266C}"/>
                </a:ext>
              </a:extLst>
            </p:cNvPr>
            <p:cNvSpPr/>
            <p:nvPr/>
          </p:nvSpPr>
          <p:spPr>
            <a:xfrm>
              <a:off x="0" y="0"/>
              <a:ext cx="5064760" cy="1102360"/>
            </a:xfrm>
            <a:prstGeom prst="rect">
              <a:avLst/>
            </a:prstGeom>
          </p:spPr>
        </p:sp>
        <p:pic>
          <p:nvPicPr>
            <p:cNvPr id="38" name="图片 37">
              <a:extLst>
                <a:ext uri="{FF2B5EF4-FFF2-40B4-BE49-F238E27FC236}">
                  <a16:creationId xmlns:a16="http://schemas.microsoft.com/office/drawing/2014/main" id="{58C0628C-A29A-40FC-ACEE-DF0568B77B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16391" cy="1066800"/>
            </a:xfrm>
            <a:prstGeom prst="rect">
              <a:avLst/>
            </a:prstGeom>
          </p:spPr>
        </p:pic>
        <p:pic>
          <p:nvPicPr>
            <p:cNvPr id="39" name="图片 38">
              <a:extLst>
                <a:ext uri="{FF2B5EF4-FFF2-40B4-BE49-F238E27FC236}">
                  <a16:creationId xmlns:a16="http://schemas.microsoft.com/office/drawing/2014/main" id="{70868485-F1FF-4500-8C7B-285E7A4962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93" y="0"/>
              <a:ext cx="800100" cy="1066800"/>
            </a:xfrm>
            <a:prstGeom prst="rect">
              <a:avLst/>
            </a:prstGeom>
          </p:spPr>
        </p:pic>
        <p:pic>
          <p:nvPicPr>
            <p:cNvPr id="40" name="图片 39">
              <a:extLst>
                <a:ext uri="{FF2B5EF4-FFF2-40B4-BE49-F238E27FC236}">
                  <a16:creationId xmlns:a16="http://schemas.microsoft.com/office/drawing/2014/main" id="{606BB269-4C69-455D-9E13-171885EE73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3435" y="0"/>
              <a:ext cx="800100" cy="1066800"/>
            </a:xfrm>
            <a:prstGeom prst="rect">
              <a:avLst/>
            </a:prstGeom>
          </p:spPr>
        </p:pic>
        <p:pic>
          <p:nvPicPr>
            <p:cNvPr id="41" name="图片 40">
              <a:extLst>
                <a:ext uri="{FF2B5EF4-FFF2-40B4-BE49-F238E27FC236}">
                  <a16:creationId xmlns:a16="http://schemas.microsoft.com/office/drawing/2014/main" id="{20D745BA-A06D-4613-9724-166F55F1EA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56" y="0"/>
              <a:ext cx="1066800" cy="1066800"/>
            </a:xfrm>
            <a:prstGeom prst="rect">
              <a:avLst/>
            </a:prstGeom>
          </p:spPr>
        </p:pic>
        <p:pic>
          <p:nvPicPr>
            <p:cNvPr id="42" name="图片 41">
              <a:extLst>
                <a:ext uri="{FF2B5EF4-FFF2-40B4-BE49-F238E27FC236}">
                  <a16:creationId xmlns:a16="http://schemas.microsoft.com/office/drawing/2014/main" id="{0873C3BE-AED0-4B2C-B00A-F0A35B9CA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2916" y="0"/>
              <a:ext cx="1356283" cy="1066800"/>
            </a:xfrm>
            <a:prstGeom prst="rect">
              <a:avLst/>
            </a:prstGeom>
          </p:spPr>
        </p:pic>
      </p:grpSp>
      <p:cxnSp>
        <p:nvCxnSpPr>
          <p:cNvPr id="44" name="直接连接符 43">
            <a:extLst>
              <a:ext uri="{FF2B5EF4-FFF2-40B4-BE49-F238E27FC236}">
                <a16:creationId xmlns:a16="http://schemas.microsoft.com/office/drawing/2014/main" id="{7C7F0FAC-D191-40D8-AE10-ABC1231582D6}"/>
              </a:ext>
            </a:extLst>
          </p:cNvPr>
          <p:cNvCxnSpPr/>
          <p:nvPr/>
        </p:nvCxnSpPr>
        <p:spPr>
          <a:xfrm flipH="1">
            <a:off x="0" y="1075418"/>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370179CC-0E13-4066-90D5-FCDF17ADF33D}"/>
              </a:ext>
            </a:extLst>
          </p:cNvPr>
          <p:cNvSpPr txBox="1"/>
          <p:nvPr/>
        </p:nvSpPr>
        <p:spPr>
          <a:xfrm>
            <a:off x="444699" y="1251283"/>
            <a:ext cx="11024813" cy="1815882"/>
          </a:xfrm>
          <a:prstGeom prst="rect">
            <a:avLst/>
          </a:prstGeom>
          <a:noFill/>
        </p:spPr>
        <p:txBody>
          <a:bodyPr wrap="square" rtlCol="0">
            <a:spAutoFit/>
          </a:bodyPr>
          <a:lstStyle/>
          <a:p>
            <a:r>
              <a:rPr lang="en-US" altLang="zh-CN" sz="2800" dirty="0"/>
              <a:t>         </a:t>
            </a:r>
            <a:r>
              <a:rPr lang="zh-CN" altLang="zh-CN" sz="2800" dirty="0"/>
              <a:t>对于非真实人类的测试结果如图 所示，可以看到对于油画中的人物都有不错的检测效果，对于非人类的类似人的</a:t>
            </a:r>
            <a:r>
              <a:rPr lang="zh-CN" altLang="en-US" sz="2800" dirty="0"/>
              <a:t>动作识别</a:t>
            </a:r>
            <a:r>
              <a:rPr lang="zh-CN" altLang="zh-CN" sz="2800" dirty="0"/>
              <a:t>也有不错的泛化能力，但过强的泛化能力也导致了中雕塑的姿态估计出现了错误，将雕塑下方的几条凹槽识别为了人。</a:t>
            </a:r>
            <a:endParaRPr lang="zh-CN" altLang="en-US" sz="2800" dirty="0"/>
          </a:p>
        </p:txBody>
      </p:sp>
    </p:spTree>
    <p:extLst>
      <p:ext uri="{BB962C8B-B14F-4D97-AF65-F5344CB8AC3E}">
        <p14:creationId xmlns:p14="http://schemas.microsoft.com/office/powerpoint/2010/main" val="2018017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97218" y="-397654"/>
            <a:ext cx="5690216" cy="6299527"/>
            <a:chOff x="-797218" y="-397654"/>
            <a:chExt cx="5690216" cy="6299527"/>
          </a:xfrm>
          <a:solidFill>
            <a:srgbClr val="075190"/>
          </a:solidFill>
        </p:grpSpPr>
        <p:sp>
          <p:nvSpPr>
            <p:cNvPr id="13" name="任意多边形: 形状 12"/>
            <p:cNvSpPr/>
            <p:nvPr/>
          </p:nvSpPr>
          <p:spPr>
            <a:xfrm rot="20816548">
              <a:off x="-797218" y="-397654"/>
              <a:ext cx="5690216" cy="6299527"/>
            </a:xfrm>
            <a:custGeom>
              <a:avLst/>
              <a:gdLst>
                <a:gd name="connsiteX0" fmla="*/ 1461025 w 5690216"/>
                <a:gd name="connsiteY0" fmla="*/ 0 h 6299527"/>
                <a:gd name="connsiteX1" fmla="*/ 5690216 w 5690216"/>
                <a:gd name="connsiteY1" fmla="*/ 980860 h 6299527"/>
                <a:gd name="connsiteX2" fmla="*/ 5690216 w 5690216"/>
                <a:gd name="connsiteY2" fmla="*/ 6299527 h 6299527"/>
                <a:gd name="connsiteX3" fmla="*/ 0 w 5690216"/>
                <a:gd name="connsiteY3" fmla="*/ 6299527 h 6299527"/>
              </a:gdLst>
              <a:ahLst/>
              <a:cxnLst>
                <a:cxn ang="0">
                  <a:pos x="connsiteX0" y="connsiteY0"/>
                </a:cxn>
                <a:cxn ang="0">
                  <a:pos x="connsiteX1" y="connsiteY1"/>
                </a:cxn>
                <a:cxn ang="0">
                  <a:pos x="connsiteX2" y="connsiteY2"/>
                </a:cxn>
                <a:cxn ang="0">
                  <a:pos x="connsiteX3" y="connsiteY3"/>
                </a:cxn>
              </a:cxnLst>
              <a:rect l="l" t="t" r="r" b="b"/>
              <a:pathLst>
                <a:path w="5690216" h="6299527">
                  <a:moveTo>
                    <a:pt x="1461025" y="0"/>
                  </a:moveTo>
                  <a:lnTo>
                    <a:pt x="5690216" y="980860"/>
                  </a:lnTo>
                  <a:lnTo>
                    <a:pt x="5690216" y="6299527"/>
                  </a:lnTo>
                  <a:lnTo>
                    <a:pt x="0" y="62995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645240" y="1756609"/>
              <a:ext cx="2866607" cy="3170099"/>
            </a:xfrm>
            <a:prstGeom prst="rect">
              <a:avLst/>
            </a:prstGeom>
            <a:grpFill/>
          </p:spPr>
          <p:txBody>
            <a:bodyPr wrap="square" rtlCol="0">
              <a:spAutoFit/>
            </a:bodyPr>
            <a:lstStyle/>
            <a:p>
              <a:r>
                <a:rPr lang="en-US" altLang="zh-CN" sz="20000" b="1" dirty="0">
                  <a:solidFill>
                    <a:schemeClr val="bg1"/>
                  </a:solidFill>
                  <a:latin typeface="微软雅黑" panose="020B0503020204020204" pitchFamily="34" charset="-122"/>
                  <a:ea typeface="微软雅黑" panose="020B0503020204020204" pitchFamily="34" charset="-122"/>
                </a:rPr>
                <a:t>3</a:t>
              </a:r>
              <a:endParaRPr lang="zh-CN" altLang="en-US" sz="200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5848965" y="2921168"/>
            <a:ext cx="5859379" cy="1015663"/>
          </a:xfrm>
          <a:prstGeom prst="rect">
            <a:avLst/>
          </a:prstGeom>
          <a:noFill/>
        </p:spPr>
        <p:txBody>
          <a:bodyPr wrap="square" rtlCol="0">
            <a:spAutoFit/>
          </a:bodyPr>
          <a:lstStyle/>
          <a:p>
            <a:r>
              <a:rPr lang="en-US" altLang="zh-CN" sz="6000" b="1" dirty="0">
                <a:solidFill>
                  <a:schemeClr val="tx1">
                    <a:lumMod val="65000"/>
                    <a:lumOff val="35000"/>
                  </a:schemeClr>
                </a:solidFill>
                <a:latin typeface="迷你简菱心" panose="02010600030101010101" charset="-122"/>
                <a:ea typeface="迷你简菱心" panose="02010600030101010101" charset="-122"/>
              </a:rPr>
              <a:t>3D</a:t>
            </a:r>
            <a:r>
              <a:rPr lang="zh-CN" altLang="en-US" sz="6000" b="1" dirty="0">
                <a:solidFill>
                  <a:schemeClr val="tx1">
                    <a:lumMod val="65000"/>
                    <a:lumOff val="35000"/>
                  </a:schemeClr>
                </a:solidFill>
                <a:latin typeface="迷你简菱心" panose="02010600030101010101" charset="-122"/>
                <a:ea typeface="迷你简菱心" panose="02010600030101010101" charset="-122"/>
              </a:rPr>
              <a:t>人体姿态识别</a:t>
            </a:r>
          </a:p>
        </p:txBody>
      </p:sp>
      <p:grpSp>
        <p:nvGrpSpPr>
          <p:cNvPr id="26" name="组合 25"/>
          <p:cNvGrpSpPr/>
          <p:nvPr/>
        </p:nvGrpSpPr>
        <p:grpSpPr>
          <a:xfrm>
            <a:off x="-83111" y="611310"/>
            <a:ext cx="5859379" cy="6023878"/>
            <a:chOff x="-83111" y="611310"/>
            <a:chExt cx="5859379" cy="6023878"/>
          </a:xfrm>
        </p:grpSpPr>
        <p:cxnSp>
          <p:nvCxnSpPr>
            <p:cNvPr id="17" name="直接连接符 16"/>
            <p:cNvCxnSpPr/>
            <p:nvPr/>
          </p:nvCxnSpPr>
          <p:spPr>
            <a:xfrm>
              <a:off x="4660278" y="611310"/>
              <a:ext cx="1102848" cy="4718937"/>
            </a:xfrm>
            <a:prstGeom prst="line">
              <a:avLst/>
            </a:prstGeom>
            <a:ln w="38100">
              <a:solidFill>
                <a:srgbClr val="07519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3111" y="5305924"/>
              <a:ext cx="5859379" cy="1329264"/>
            </a:xfrm>
            <a:prstGeom prst="line">
              <a:avLst/>
            </a:prstGeom>
            <a:ln w="38100">
              <a:solidFill>
                <a:srgbClr val="075190"/>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41902" y="-315723"/>
            <a:ext cx="4762182" cy="6423798"/>
            <a:chOff x="541902" y="-315723"/>
            <a:chExt cx="4762182" cy="6423798"/>
          </a:xfrm>
        </p:grpSpPr>
        <p:cxnSp>
          <p:nvCxnSpPr>
            <p:cNvPr id="21" name="直接连接符 20"/>
            <p:cNvCxnSpPr/>
            <p:nvPr/>
          </p:nvCxnSpPr>
          <p:spPr>
            <a:xfrm>
              <a:off x="4034639" y="-315723"/>
              <a:ext cx="1251279" cy="5354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41902" y="5027722"/>
              <a:ext cx="4762182" cy="10803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3581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4"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125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750"/>
                            </p:stCondLst>
                            <p:childTnLst>
                              <p:par>
                                <p:cTn id="18" presetID="2" presetClass="entr" presetSubtype="2" decel="53333"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750" fill="hold"/>
                                        <p:tgtEl>
                                          <p:spTgt spid="15"/>
                                        </p:tgtEl>
                                        <p:attrNameLst>
                                          <p:attrName>ppt_x</p:attrName>
                                        </p:attrNameLst>
                                      </p:cBhvr>
                                      <p:tavLst>
                                        <p:tav tm="0">
                                          <p:val>
                                            <p:strVal val="1+#ppt_w/2"/>
                                          </p:val>
                                        </p:tav>
                                        <p:tav tm="100000">
                                          <p:val>
                                            <p:strVal val="#ppt_x"/>
                                          </p:val>
                                        </p:tav>
                                      </p:tavLst>
                                    </p:anim>
                                    <p:anim calcmode="lin" valueType="num">
                                      <p:cBhvr additive="base">
                                        <p:cTn id="21"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62" y="272286"/>
            <a:ext cx="7126741" cy="707886"/>
            <a:chOff x="6062" y="272286"/>
            <a:chExt cx="7126741" cy="707886"/>
          </a:xfrm>
        </p:grpSpPr>
        <p:sp>
          <p:nvSpPr>
            <p:cNvPr id="6" name="文本框 5"/>
            <p:cNvSpPr txBox="1"/>
            <p:nvPr/>
          </p:nvSpPr>
          <p:spPr>
            <a:xfrm flipH="1">
              <a:off x="6062" y="272286"/>
              <a:ext cx="923701"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3.1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90877" y="272286"/>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关于</a:t>
              </a:r>
              <a:r>
                <a:rPr lang="en-US" altLang="zh-CN" sz="4000" b="1" dirty="0">
                  <a:latin typeface="迷你简菱心" panose="02010600030101010101" charset="-122"/>
                  <a:ea typeface="迷你简菱心" panose="02010600030101010101" charset="-122"/>
                </a:rPr>
                <a:t>pose-hg-3d</a:t>
              </a:r>
              <a:endParaRPr lang="zh-CN" altLang="en-US" sz="4000" b="1" dirty="0">
                <a:latin typeface="迷你简菱心" panose="02010600030101010101" charset="-122"/>
                <a:ea typeface="迷你简菱心" panose="02010600030101010101" charset="-122"/>
              </a:endParaRPr>
            </a:p>
          </p:txBody>
        </p:sp>
      </p:grpSp>
      <p:sp>
        <p:nvSpPr>
          <p:cNvPr id="34" name="矩形 33"/>
          <p:cNvSpPr/>
          <p:nvPr/>
        </p:nvSpPr>
        <p:spPr>
          <a:xfrm>
            <a:off x="467912" y="1738581"/>
            <a:ext cx="11036374" cy="4281685"/>
          </a:xfrm>
          <a:prstGeom prst="rect">
            <a:avLst/>
          </a:prstGeom>
        </p:spPr>
        <p:txBody>
          <a:bodyPr wrap="square">
            <a:spAutoFit/>
          </a:bodyPr>
          <a:lstStyle/>
          <a:p>
            <a:pPr lvl="0" algn="just">
              <a:lnSpc>
                <a:spcPct val="120000"/>
              </a:lnSpc>
            </a:pPr>
            <a:r>
              <a:rPr lang="en-US" altLang="zh-CN" sz="2800" dirty="0"/>
              <a:t>         </a:t>
            </a:r>
            <a:r>
              <a:rPr lang="zh-CN" altLang="zh-CN" sz="2800" dirty="0"/>
              <a:t>对于</a:t>
            </a:r>
            <a:r>
              <a:rPr lang="en-US" altLang="zh-CN" sz="2800" dirty="0"/>
              <a:t>3D </a:t>
            </a:r>
            <a:r>
              <a:rPr lang="zh-CN" altLang="zh-CN" sz="2800" dirty="0"/>
              <a:t>的人体姿态识别，主要学习了复旦大学周星壹的开源项目</a:t>
            </a:r>
            <a:r>
              <a:rPr lang="en-US" altLang="zh-CN" sz="2800" dirty="0"/>
              <a:t>pose-hg-3d</a:t>
            </a:r>
            <a:r>
              <a:rPr lang="zh-CN" altLang="zh-CN" sz="2800" dirty="0"/>
              <a:t>。该项目基于</a:t>
            </a:r>
            <a:r>
              <a:rPr lang="en-US" altLang="zh-CN" sz="2800" dirty="0"/>
              <a:t>MPII</a:t>
            </a:r>
            <a:r>
              <a:rPr lang="zh-CN" altLang="zh-CN" sz="2800" dirty="0"/>
              <a:t>、</a:t>
            </a:r>
            <a:r>
              <a:rPr lang="en-US" altLang="zh-CN" sz="2800" dirty="0"/>
              <a:t>Human3.6M</a:t>
            </a:r>
            <a:r>
              <a:rPr lang="zh-CN" altLang="zh-CN" sz="2800" dirty="0"/>
              <a:t>等人体姿态数据集、深度学习框架</a:t>
            </a:r>
            <a:r>
              <a:rPr lang="en-US" altLang="zh-CN" sz="2800" dirty="0" err="1"/>
              <a:t>pytorch</a:t>
            </a:r>
            <a:r>
              <a:rPr lang="zh-CN" altLang="zh-CN" sz="2800" dirty="0"/>
              <a:t>，在野外单人</a:t>
            </a:r>
            <a:r>
              <a:rPr lang="en-US" altLang="zh-CN" sz="2800" dirty="0"/>
              <a:t>3D</a:t>
            </a:r>
            <a:r>
              <a:rPr lang="zh-CN" altLang="zh-CN" sz="2800" dirty="0"/>
              <a:t>姿态估计上取得了很好的效果。</a:t>
            </a:r>
            <a:endParaRPr lang="en-US" altLang="zh-CN" sz="2800" dirty="0"/>
          </a:p>
          <a:p>
            <a:pPr indent="304800" algn="just">
              <a:lnSpc>
                <a:spcPct val="125000"/>
              </a:lnSpc>
              <a:spcAft>
                <a:spcPts val="0"/>
              </a:spcAft>
            </a:pPr>
            <a:r>
              <a:rPr lang="en-US" altLang="zh-CN" sz="2800" kern="100" dirty="0">
                <a:latin typeface="Times New Roman" panose="02020603050405020304" pitchFamily="18" charset="0"/>
              </a:rPr>
              <a:t>     </a:t>
            </a:r>
            <a:r>
              <a:rPr lang="zh-CN" altLang="zh-CN" sz="2800" kern="100" dirty="0">
                <a:latin typeface="Times New Roman" panose="02020603050405020304" pitchFamily="18" charset="0"/>
              </a:rPr>
              <a:t>与以往</a:t>
            </a:r>
            <a:r>
              <a:rPr lang="en-US" altLang="zh-CN" sz="2800" kern="100" dirty="0">
                <a:latin typeface="Times New Roman" panose="02020603050405020304" pitchFamily="18" charset="0"/>
              </a:rPr>
              <a:t>3D</a:t>
            </a:r>
            <a:r>
              <a:rPr lang="zh-CN" altLang="zh-CN" sz="2800" kern="100" dirty="0">
                <a:latin typeface="Times New Roman" panose="02020603050405020304" pitchFamily="18" charset="0"/>
              </a:rPr>
              <a:t>人体姿态估计所采用的方法不同的是，</a:t>
            </a:r>
            <a:r>
              <a:rPr lang="en-US" altLang="zh-CN" sz="2800" kern="100" dirty="0">
                <a:latin typeface="Times New Roman" panose="02020603050405020304" pitchFamily="18" charset="0"/>
              </a:rPr>
              <a:t>pose-hg-3d</a:t>
            </a:r>
            <a:r>
              <a:rPr lang="zh-CN" altLang="zh-CN" sz="2800" kern="100" dirty="0">
                <a:latin typeface="Times New Roman" panose="02020603050405020304" pitchFamily="18" charset="0"/>
              </a:rPr>
              <a:t>不再将检测</a:t>
            </a:r>
            <a:r>
              <a:rPr lang="en-US" altLang="zh-CN" sz="2800" kern="100" dirty="0">
                <a:latin typeface="Times New Roman" panose="02020603050405020304" pitchFamily="18" charset="0"/>
              </a:rPr>
              <a:t>2D</a:t>
            </a:r>
            <a:r>
              <a:rPr lang="zh-CN" altLang="zh-CN" sz="2800" kern="100" dirty="0">
                <a:latin typeface="Times New Roman" panose="02020603050405020304" pitchFamily="18" charset="0"/>
              </a:rPr>
              <a:t>关节点与</a:t>
            </a:r>
            <a:r>
              <a:rPr lang="en-US" altLang="zh-CN" sz="2800" kern="100" dirty="0">
                <a:latin typeface="Times New Roman" panose="02020603050405020304" pitchFamily="18" charset="0"/>
              </a:rPr>
              <a:t>3D</a:t>
            </a:r>
            <a:r>
              <a:rPr lang="zh-CN" altLang="zh-CN" sz="2800" kern="100" dirty="0">
                <a:latin typeface="Times New Roman" panose="02020603050405020304" pitchFamily="18" charset="0"/>
              </a:rPr>
              <a:t>骨架回归分离，而是</a:t>
            </a:r>
            <a:r>
              <a:rPr lang="zh-CN" altLang="zh-CN" sz="2800" b="1" kern="100" dirty="0">
                <a:latin typeface="Times New Roman" panose="02020603050405020304" pitchFamily="18" charset="0"/>
              </a:rPr>
              <a:t>将两个网络用中间层连接为一个连续的网络</a:t>
            </a:r>
            <a:r>
              <a:rPr lang="zh-CN" altLang="zh-CN" sz="2800" kern="100" dirty="0">
                <a:latin typeface="Times New Roman" panose="02020603050405020304" pitchFamily="18" charset="0"/>
              </a:rPr>
              <a:t>进行训练。在测试中，图像通过堆积的沙漏网络转换为</a:t>
            </a:r>
            <a:r>
              <a:rPr lang="en-US" altLang="zh-CN" sz="2800" kern="100" dirty="0">
                <a:latin typeface="Times New Roman" panose="02020603050405020304" pitchFamily="18" charset="0"/>
              </a:rPr>
              <a:t>2D</a:t>
            </a:r>
            <a:r>
              <a:rPr lang="zh-CN" altLang="zh-CN" sz="2800" kern="100" dirty="0">
                <a:latin typeface="Times New Roman" panose="02020603050405020304" pitchFamily="18" charset="0"/>
              </a:rPr>
              <a:t>热图，将</a:t>
            </a:r>
            <a:r>
              <a:rPr lang="en-US" altLang="zh-CN" sz="2800" kern="100" dirty="0">
                <a:latin typeface="Times New Roman" panose="02020603050405020304" pitchFamily="18" charset="0"/>
              </a:rPr>
              <a:t>2D</a:t>
            </a:r>
            <a:r>
              <a:rPr lang="zh-CN" altLang="zh-CN" sz="2800" kern="100" dirty="0">
                <a:latin typeface="Times New Roman" panose="02020603050405020304" pitchFamily="18" charset="0"/>
              </a:rPr>
              <a:t>热图和具有低层图像特征的热图汇总作为深度回归模块的输入。</a:t>
            </a:r>
          </a:p>
        </p:txBody>
      </p:sp>
      <p:cxnSp>
        <p:nvCxnSpPr>
          <p:cNvPr id="40" name="直接连接符 39"/>
          <p:cNvCxnSpPr/>
          <p:nvPr/>
        </p:nvCxnSpPr>
        <p:spPr>
          <a:xfrm flipH="1">
            <a:off x="0" y="109048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8432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247" y="265888"/>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堆叠沙漏模型做</a:t>
            </a:r>
            <a:r>
              <a:rPr lang="en-US" altLang="zh-CN" sz="4000" b="1" dirty="0">
                <a:latin typeface="迷你简菱心" panose="02010600030101010101" charset="-122"/>
                <a:ea typeface="迷你简菱心" panose="02010600030101010101" charset="-122"/>
              </a:rPr>
              <a:t>2D</a:t>
            </a:r>
            <a:r>
              <a:rPr lang="zh-CN" altLang="en-US" sz="4000" b="1" dirty="0">
                <a:latin typeface="迷你简菱心" panose="02010600030101010101" charset="-122"/>
                <a:ea typeface="迷你简菱心" panose="02010600030101010101" charset="-122"/>
              </a:rPr>
              <a:t>姿态估计</a:t>
            </a:r>
          </a:p>
        </p:txBody>
      </p:sp>
      <p:sp>
        <p:nvSpPr>
          <p:cNvPr id="34" name="矩形 33"/>
          <p:cNvSpPr/>
          <p:nvPr/>
        </p:nvSpPr>
        <p:spPr>
          <a:xfrm>
            <a:off x="385813" y="1085279"/>
            <a:ext cx="10972206" cy="3156057"/>
          </a:xfrm>
          <a:prstGeom prst="rect">
            <a:avLst/>
          </a:prstGeom>
        </p:spPr>
        <p:txBody>
          <a:bodyPr wrap="square">
            <a:spAutoFit/>
          </a:bodyPr>
          <a:lstStyle/>
          <a:p>
            <a:pPr algn="just">
              <a:lnSpc>
                <a:spcPct val="120000"/>
              </a:lnSpc>
            </a:pPr>
            <a:r>
              <a:rPr lang="zh-CN" altLang="en-US" sz="2400" kern="100" dirty="0">
                <a:latin typeface="Times New Roman" panose="02020603050405020304" pitchFamily="18" charset="0"/>
              </a:rPr>
              <a:t>        关节点之间是可以互相参考预测的，即知道双肩的位置后，可以更好的预测肘部节点，给出腰部和脚踝位置，又可以用于预测膝盖。</a:t>
            </a:r>
            <a:endParaRPr lang="en-US" altLang="zh-CN" sz="2400" kern="100" dirty="0">
              <a:latin typeface="Times New Roman" panose="02020603050405020304" pitchFamily="18" charset="0"/>
            </a:endParaRPr>
          </a:p>
          <a:p>
            <a:pPr lvl="0" algn="just">
              <a:lnSpc>
                <a:spcPct val="120000"/>
              </a:lnSpc>
            </a:pPr>
            <a:r>
              <a:rPr lang="en-US" altLang="zh-CN" sz="2400" kern="100" dirty="0">
                <a:latin typeface="Times New Roman" panose="02020603050405020304" pitchFamily="18" charset="0"/>
              </a:rPr>
              <a:t>        </a:t>
            </a:r>
            <a:r>
              <a:rPr lang="zh-CN" altLang="en-US" sz="2400" kern="100" dirty="0">
                <a:latin typeface="Times New Roman" panose="02020603050405020304" pitchFamily="18" charset="0"/>
              </a:rPr>
              <a:t>将第一个沙漏网络给出的关键点热图作为下一个沙漏网络的输入，就意味着第二个沙漏网络可以使用关节点件的相互关系，从而提升了关节点的预测精度。并且采用了中间监督，即每一个子沙漏网络的输出热图与</a:t>
            </a:r>
            <a:r>
              <a:rPr lang="en-US" altLang="zh-CN" sz="2400" kern="100" dirty="0" err="1">
                <a:latin typeface="Times New Roman" panose="02020603050405020304" pitchFamily="18" charset="0"/>
              </a:rPr>
              <a:t>groundtruth</a:t>
            </a:r>
            <a:r>
              <a:rPr lang="zh-CN" altLang="en-US" sz="2400" kern="100" dirty="0">
                <a:latin typeface="Times New Roman" panose="02020603050405020304" pitchFamily="18" charset="0"/>
              </a:rPr>
              <a:t>热图的偏差都计入</a:t>
            </a:r>
            <a:r>
              <a:rPr lang="en-US" altLang="zh-CN" sz="2400" kern="100" dirty="0">
                <a:latin typeface="Times New Roman" panose="02020603050405020304" pitchFamily="18" charset="0"/>
              </a:rPr>
              <a:t>loss</a:t>
            </a:r>
            <a:r>
              <a:rPr lang="zh-CN" altLang="en-US" sz="2400" kern="100" dirty="0">
                <a:latin typeface="Times New Roman" panose="02020603050405020304" pitchFamily="18" charset="0"/>
              </a:rPr>
              <a:t>。</a:t>
            </a:r>
            <a:endParaRPr lang="en-US" altLang="zh-CN" sz="2400" kern="100" dirty="0">
              <a:latin typeface="Times New Roman" panose="02020603050405020304" pitchFamily="18" charset="0"/>
            </a:endParaRPr>
          </a:p>
          <a:p>
            <a:pPr lvl="0" algn="just">
              <a:lnSpc>
                <a:spcPct val="120000"/>
              </a:lnSpc>
            </a:pPr>
            <a:r>
              <a:rPr lang="en-US" altLang="zh-CN" sz="2400" kern="100" dirty="0">
                <a:latin typeface="Times New Roman" panose="02020603050405020304" pitchFamily="18" charset="0"/>
              </a:rPr>
              <a:t>        </a:t>
            </a:r>
            <a:endParaRPr lang="zh-CN" altLang="zh-CN" sz="2400" kern="100" dirty="0">
              <a:latin typeface="Times New Roman" panose="02020603050405020304" pitchFamily="18" charset="0"/>
            </a:endParaRPr>
          </a:p>
        </p:txBody>
      </p:sp>
      <p:cxnSp>
        <p:nvCxnSpPr>
          <p:cNvPr id="40" name="直接连接符 39"/>
          <p:cNvCxnSpPr/>
          <p:nvPr/>
        </p:nvCxnSpPr>
        <p:spPr>
          <a:xfrm flipH="1">
            <a:off x="0" y="973774"/>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2B9D26B0-6CAC-4BFE-9F5A-22B14D72371F}"/>
              </a:ext>
            </a:extLst>
          </p:cNvPr>
          <p:cNvPicPr/>
          <p:nvPr/>
        </p:nvPicPr>
        <p:blipFill>
          <a:blip r:embed="rId3">
            <a:extLst>
              <a:ext uri="{28A0092B-C50C-407E-A947-70E740481C1C}">
                <a14:useLocalDpi xmlns:a14="http://schemas.microsoft.com/office/drawing/2010/main" val="0"/>
              </a:ext>
            </a:extLst>
          </a:blip>
          <a:stretch>
            <a:fillRect/>
          </a:stretch>
        </p:blipFill>
        <p:spPr>
          <a:xfrm>
            <a:off x="1307536" y="3694888"/>
            <a:ext cx="9128760" cy="3163112"/>
          </a:xfrm>
          <a:prstGeom prst="rect">
            <a:avLst/>
          </a:prstGeom>
        </p:spPr>
      </p:pic>
    </p:spTree>
    <p:extLst>
      <p:ext uri="{BB962C8B-B14F-4D97-AF65-F5344CB8AC3E}">
        <p14:creationId xmlns:p14="http://schemas.microsoft.com/office/powerpoint/2010/main" val="27933090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62" y="228048"/>
            <a:ext cx="7212047" cy="707886"/>
            <a:chOff x="6062" y="228048"/>
            <a:chExt cx="7212047" cy="707886"/>
          </a:xfrm>
        </p:grpSpPr>
        <p:sp>
          <p:nvSpPr>
            <p:cNvPr id="6" name="文本框 5"/>
            <p:cNvSpPr txBox="1"/>
            <p:nvPr/>
          </p:nvSpPr>
          <p:spPr>
            <a:xfrm flipH="1">
              <a:off x="6062" y="272286"/>
              <a:ext cx="923701"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3.1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76183" y="228048"/>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深度回归</a:t>
              </a:r>
            </a:p>
          </p:txBody>
        </p:sp>
      </p:grpSp>
      <p:cxnSp>
        <p:nvCxnSpPr>
          <p:cNvPr id="40" name="直接连接符 39"/>
          <p:cNvCxnSpPr/>
          <p:nvPr/>
        </p:nvCxnSpPr>
        <p:spPr>
          <a:xfrm flipH="1">
            <a:off x="0" y="109048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A8855E35-3849-4DB0-AEB4-4A5454BE4D81}"/>
              </a:ext>
            </a:extLst>
          </p:cNvPr>
          <p:cNvSpPr txBox="1"/>
          <p:nvPr/>
        </p:nvSpPr>
        <p:spPr>
          <a:xfrm>
            <a:off x="376184" y="2299831"/>
            <a:ext cx="11093328" cy="2246769"/>
          </a:xfrm>
          <a:prstGeom prst="rect">
            <a:avLst/>
          </a:prstGeom>
          <a:noFill/>
        </p:spPr>
        <p:txBody>
          <a:bodyPr wrap="square" rtlCol="0">
            <a:spAutoFit/>
          </a:bodyPr>
          <a:lstStyle/>
          <a:p>
            <a:r>
              <a:rPr lang="en-US" altLang="zh-CN" sz="2800" dirty="0"/>
              <a:t>        </a:t>
            </a:r>
            <a:r>
              <a:rPr lang="zh-CN" altLang="zh-CN" sz="2800" dirty="0"/>
              <a:t>在训练中</a:t>
            </a:r>
            <a:r>
              <a:rPr lang="zh-CN" altLang="zh-CN" sz="2800" b="1" dirty="0"/>
              <a:t>同时采用了二维标注和三维标注的人体姿态数据集</a:t>
            </a:r>
            <a:r>
              <a:rPr lang="zh-CN" altLang="zh-CN" sz="2800" dirty="0"/>
              <a:t>，在进行深度回归时，对于完全标注的</a:t>
            </a:r>
            <a:r>
              <a:rPr lang="en-US" altLang="zh-CN" sz="2800" dirty="0"/>
              <a:t>3D</a:t>
            </a:r>
            <a:r>
              <a:rPr lang="zh-CN" altLang="zh-CN" sz="2800" dirty="0"/>
              <a:t>数据集</a:t>
            </a:r>
            <a:endParaRPr lang="en-US" altLang="zh-CN" sz="2800" dirty="0"/>
          </a:p>
          <a:p>
            <a:r>
              <a:rPr lang="zh-CN" altLang="zh-CN" sz="2800" dirty="0"/>
              <a:t>使用</a:t>
            </a:r>
            <a:r>
              <a:rPr lang="en-US" altLang="zh-CN" sz="2800" dirty="0" err="1"/>
              <a:t>groundtruth</a:t>
            </a:r>
            <a:r>
              <a:rPr lang="en-US" altLang="zh-CN" sz="2800" dirty="0"/>
              <a:t> depth label</a:t>
            </a:r>
            <a:r>
              <a:rPr lang="zh-CN" altLang="zh-CN" sz="2800" dirty="0"/>
              <a:t>，训练损失可以简单地表示为标准的欧几里得损失。对于弱标记数据集</a:t>
            </a:r>
            <a:r>
              <a:rPr lang="en-US" altLang="zh-CN" sz="2800" dirty="0"/>
              <a:t>                                        </a:t>
            </a:r>
            <a:r>
              <a:rPr lang="zh-CN" altLang="en-US" sz="2800" dirty="0"/>
              <a:t>，</a:t>
            </a:r>
            <a:r>
              <a:rPr lang="zh-CN" altLang="zh-CN" sz="2800" dirty="0"/>
              <a:t>采用一种基于骨长几何约束作为训练损失。</a:t>
            </a:r>
            <a:endParaRPr lang="zh-CN" altLang="en-US" sz="2800" dirty="0"/>
          </a:p>
        </p:txBody>
      </p:sp>
      <p:sp>
        <p:nvSpPr>
          <p:cNvPr id="27" name="Rectangle 19">
            <a:extLst>
              <a:ext uri="{FF2B5EF4-FFF2-40B4-BE49-F238E27FC236}">
                <a16:creationId xmlns:a16="http://schemas.microsoft.com/office/drawing/2014/main" id="{9BD673BF-6092-4B3A-AC1A-C63F80657BA6}"/>
              </a:ext>
            </a:extLst>
          </p:cNvPr>
          <p:cNvSpPr>
            <a:spLocks noChangeArrowheads="1"/>
          </p:cNvSpPr>
          <p:nvPr/>
        </p:nvSpPr>
        <p:spPr bwMode="auto">
          <a:xfrm>
            <a:off x="376183" y="16951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8" name="对象 27">
            <a:extLst>
              <a:ext uri="{FF2B5EF4-FFF2-40B4-BE49-F238E27FC236}">
                <a16:creationId xmlns:a16="http://schemas.microsoft.com/office/drawing/2014/main" id="{8AB3359C-BB85-474B-B889-2B8C4CE0445F}"/>
              </a:ext>
            </a:extLst>
          </p:cNvPr>
          <p:cNvGraphicFramePr>
            <a:graphicFrameLocks noChangeAspect="1"/>
          </p:cNvGraphicFramePr>
          <p:nvPr>
            <p:extLst>
              <p:ext uri="{D42A27DB-BD31-4B8C-83A1-F6EECF244321}">
                <p14:modId xmlns:p14="http://schemas.microsoft.com/office/powerpoint/2010/main" val="1335171086"/>
              </p:ext>
            </p:extLst>
          </p:nvPr>
        </p:nvGraphicFramePr>
        <p:xfrm>
          <a:off x="7313053" y="2618527"/>
          <a:ext cx="3914123" cy="727189"/>
        </p:xfrm>
        <a:graphic>
          <a:graphicData uri="http://schemas.openxmlformats.org/presentationml/2006/ole">
            <mc:AlternateContent xmlns:mc="http://schemas.openxmlformats.org/markup-compatibility/2006">
              <mc:Choice xmlns:v="urn:schemas-microsoft-com:vml" Requires="v">
                <p:oleObj spid="_x0000_s3116" name="Equation" r:id="rId3" imgW="1269449" imgH="241195" progId="Equation.DSMT4">
                  <p:embed/>
                </p:oleObj>
              </mc:Choice>
              <mc:Fallback>
                <p:oleObj name="Equation" r:id="rId3" imgW="1269449" imgH="241195" progId="Equation.DSMT4">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053" y="2618527"/>
                        <a:ext cx="3914123" cy="727189"/>
                      </a:xfrm>
                      <a:prstGeom prst="rect">
                        <a:avLst/>
                      </a:prstGeom>
                      <a:noFill/>
                    </p:spPr>
                  </p:pic>
                </p:oleObj>
              </mc:Fallback>
            </mc:AlternateContent>
          </a:graphicData>
        </a:graphic>
      </p:graphicFrame>
      <p:sp>
        <p:nvSpPr>
          <p:cNvPr id="29" name="Rectangle 21">
            <a:extLst>
              <a:ext uri="{FF2B5EF4-FFF2-40B4-BE49-F238E27FC236}">
                <a16:creationId xmlns:a16="http://schemas.microsoft.com/office/drawing/2014/main" id="{F6726046-1919-4349-B943-33422698294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a:extLst>
              <a:ext uri="{FF2B5EF4-FFF2-40B4-BE49-F238E27FC236}">
                <a16:creationId xmlns:a16="http://schemas.microsoft.com/office/drawing/2014/main" id="{78D8227C-8264-4EF9-A919-DCB3074231C0}"/>
              </a:ext>
            </a:extLst>
          </p:cNvPr>
          <p:cNvGraphicFramePr>
            <a:graphicFrameLocks noChangeAspect="1"/>
          </p:cNvGraphicFramePr>
          <p:nvPr>
            <p:extLst>
              <p:ext uri="{D42A27DB-BD31-4B8C-83A1-F6EECF244321}">
                <p14:modId xmlns:p14="http://schemas.microsoft.com/office/powerpoint/2010/main" val="1808081781"/>
              </p:ext>
            </p:extLst>
          </p:nvPr>
        </p:nvGraphicFramePr>
        <p:xfrm>
          <a:off x="5161936" y="3448079"/>
          <a:ext cx="3126658" cy="715800"/>
        </p:xfrm>
        <a:graphic>
          <a:graphicData uri="http://schemas.openxmlformats.org/presentationml/2006/ole">
            <mc:AlternateContent xmlns:mc="http://schemas.openxmlformats.org/markup-compatibility/2006">
              <mc:Choice xmlns:v="urn:schemas-microsoft-com:vml" Requires="v">
                <p:oleObj spid="_x0000_s3117" name="Equation" r:id="rId5" imgW="1002865" imgH="228501" progId="Equation.DSMT4">
                  <p:embed/>
                </p:oleObj>
              </mc:Choice>
              <mc:Fallback>
                <p:oleObj name="Equation" r:id="rId5" imgW="1002865" imgH="228501"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936" y="3448079"/>
                        <a:ext cx="3126658" cy="715800"/>
                      </a:xfrm>
                      <a:prstGeom prst="rect">
                        <a:avLst/>
                      </a:prstGeom>
                      <a:noFill/>
                    </p:spPr>
                  </p:pic>
                </p:oleObj>
              </mc:Fallback>
            </mc:AlternateContent>
          </a:graphicData>
        </a:graphic>
      </p:graphicFrame>
    </p:spTree>
    <p:extLst>
      <p:ext uri="{BB962C8B-B14F-4D97-AF65-F5344CB8AC3E}">
        <p14:creationId xmlns:p14="http://schemas.microsoft.com/office/powerpoint/2010/main" val="7197438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905250" cy="6858000"/>
          </a:xfrm>
          <a:prstGeom prst="rect">
            <a:avLst/>
          </a:prstGeom>
          <a:solidFill>
            <a:srgbClr val="075190"/>
          </a:solidFill>
          <a:ln>
            <a:solidFill>
              <a:srgbClr val="075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2767280"/>
            <a:ext cx="3905250" cy="1323439"/>
          </a:xfrm>
          <a:prstGeom prst="rect">
            <a:avLst/>
          </a:prstGeom>
          <a:noFill/>
        </p:spPr>
        <p:txBody>
          <a:bodyPr wrap="square" rtlCol="0">
            <a:spAutoFit/>
          </a:bodyPr>
          <a:lstStyle/>
          <a:p>
            <a:pPr algn="ctr"/>
            <a:r>
              <a:rPr lang="zh-CN" altLang="en-US" sz="8000" dirty="0">
                <a:solidFill>
                  <a:schemeClr val="bg1"/>
                </a:solidFill>
                <a:latin typeface="迷你简菱心" panose="02010609000101010101" pitchFamily="49" charset="-122"/>
                <a:ea typeface="迷你简菱心" panose="02010609000101010101" pitchFamily="49" charset="-122"/>
              </a:rPr>
              <a:t>目录</a:t>
            </a:r>
            <a:r>
              <a:rPr lang="en-US" altLang="zh-CN" sz="8000" dirty="0">
                <a:solidFill>
                  <a:schemeClr val="bg1"/>
                </a:solidFill>
                <a:latin typeface="迷你简菱心" panose="02010609000101010101" pitchFamily="49" charset="-122"/>
                <a:ea typeface="迷你简菱心" panose="02010609000101010101" pitchFamily="49" charset="-122"/>
              </a:rPr>
              <a:t> </a:t>
            </a:r>
            <a:endParaRPr lang="zh-CN" altLang="en-US" sz="8000" dirty="0">
              <a:solidFill>
                <a:schemeClr val="bg1"/>
              </a:solidFill>
              <a:latin typeface="迷你简菱心" panose="02010609000101010101" pitchFamily="49" charset="-122"/>
              <a:ea typeface="迷你简菱心" panose="02010609000101010101" pitchFamily="49" charset="-122"/>
            </a:endParaRPr>
          </a:p>
        </p:txBody>
      </p:sp>
      <p:sp>
        <p:nvSpPr>
          <p:cNvPr id="4" name="MH_Entry_1"/>
          <p:cNvSpPr>
            <a:spLocks noChangeArrowheads="1"/>
          </p:cNvSpPr>
          <p:nvPr>
            <p:custDataLst>
              <p:tags r:id="rId1"/>
            </p:custDataLst>
          </p:nvPr>
        </p:nvSpPr>
        <p:spPr bwMode="auto">
          <a:xfrm>
            <a:off x="7048316" y="1324306"/>
            <a:ext cx="3579320"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rPr>
              <a:t>项目概述</a:t>
            </a:r>
          </a:p>
        </p:txBody>
      </p:sp>
      <p:sp>
        <p:nvSpPr>
          <p:cNvPr id="5" name="MH_Number_1"/>
          <p:cNvSpPr/>
          <p:nvPr>
            <p:custDataLst>
              <p:tags r:id="rId2"/>
            </p:custDataLst>
          </p:nvPr>
        </p:nvSpPr>
        <p:spPr>
          <a:xfrm>
            <a:off x="6096000" y="1433396"/>
            <a:ext cx="551226" cy="551226"/>
          </a:xfrm>
          <a:prstGeom prst="ellipse">
            <a:avLst/>
          </a:prstGeom>
          <a:solidFill>
            <a:srgbClr val="0751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b="1">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rPr>
              <a:t>1</a:t>
            </a:r>
            <a:endParaRPr lang="zh-CN" altLang="en-US" sz="2400" b="1"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 name="MH_Entry_1"/>
          <p:cNvSpPr>
            <a:spLocks noChangeArrowheads="1"/>
          </p:cNvSpPr>
          <p:nvPr>
            <p:custDataLst>
              <p:tags r:id="rId3"/>
            </p:custDataLst>
          </p:nvPr>
        </p:nvSpPr>
        <p:spPr bwMode="auto">
          <a:xfrm>
            <a:off x="7048315" y="3304711"/>
            <a:ext cx="4130961"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2D</a:t>
            </a:r>
            <a:r>
              <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rPr>
              <a:t>人体姿态识别</a:t>
            </a:r>
          </a:p>
        </p:txBody>
      </p:sp>
      <p:sp>
        <p:nvSpPr>
          <p:cNvPr id="7" name="MH_Number_1"/>
          <p:cNvSpPr/>
          <p:nvPr>
            <p:custDataLst>
              <p:tags r:id="rId4"/>
            </p:custDataLst>
          </p:nvPr>
        </p:nvSpPr>
        <p:spPr>
          <a:xfrm>
            <a:off x="6096000" y="3413801"/>
            <a:ext cx="551226" cy="551226"/>
          </a:xfrm>
          <a:prstGeom prst="ellipse">
            <a:avLst/>
          </a:prstGeom>
          <a:solidFill>
            <a:srgbClr val="0751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b="1"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rPr>
              <a:t>2</a:t>
            </a:r>
            <a:endParaRPr lang="zh-CN" altLang="en-US" sz="2400" b="1"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MH_Entry_1"/>
          <p:cNvSpPr>
            <a:spLocks noChangeArrowheads="1"/>
          </p:cNvSpPr>
          <p:nvPr>
            <p:custDataLst>
              <p:tags r:id="rId5"/>
            </p:custDataLst>
          </p:nvPr>
        </p:nvSpPr>
        <p:spPr bwMode="auto">
          <a:xfrm>
            <a:off x="7048315" y="5149911"/>
            <a:ext cx="4263697"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Autofit/>
          </a:bodyPr>
          <a:lstStyle/>
          <a:p>
            <a:pPr>
              <a:lnSpc>
                <a:spcPct val="120000"/>
              </a:lnSpc>
              <a:spcBef>
                <a:spcPct val="0"/>
              </a:spcBef>
              <a:buFont typeface="Arial" panose="020B0604020202020204" pitchFamily="34" charset="0"/>
              <a:buNone/>
            </a:pPr>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3D</a:t>
            </a:r>
            <a:r>
              <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rPr>
              <a:t>人体姿态识别</a:t>
            </a:r>
          </a:p>
        </p:txBody>
      </p:sp>
      <p:sp>
        <p:nvSpPr>
          <p:cNvPr id="9" name="MH_Number_1"/>
          <p:cNvSpPr/>
          <p:nvPr>
            <p:custDataLst>
              <p:tags r:id="rId6"/>
            </p:custDataLst>
          </p:nvPr>
        </p:nvSpPr>
        <p:spPr>
          <a:xfrm>
            <a:off x="6096000" y="5323840"/>
            <a:ext cx="551226" cy="551226"/>
          </a:xfrm>
          <a:prstGeom prst="ellipse">
            <a:avLst/>
          </a:prstGeom>
          <a:solidFill>
            <a:srgbClr val="0751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b="1"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rPr>
              <a:t>3</a:t>
            </a:r>
            <a:endParaRPr lang="zh-CN" altLang="en-US" sz="2400" b="1"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p:cNvSpPr/>
          <p:nvPr/>
        </p:nvSpPr>
        <p:spPr>
          <a:xfrm>
            <a:off x="4057650" y="0"/>
            <a:ext cx="114300" cy="6858000"/>
          </a:xfrm>
          <a:prstGeom prst="rect">
            <a:avLst/>
          </a:prstGeom>
          <a:solidFill>
            <a:srgbClr val="075190"/>
          </a:solidFill>
          <a:ln>
            <a:solidFill>
              <a:srgbClr val="075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993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62" y="264353"/>
            <a:ext cx="7212047" cy="707886"/>
            <a:chOff x="6062" y="264353"/>
            <a:chExt cx="7212047" cy="707886"/>
          </a:xfrm>
        </p:grpSpPr>
        <p:sp>
          <p:nvSpPr>
            <p:cNvPr id="6" name="文本框 5"/>
            <p:cNvSpPr txBox="1"/>
            <p:nvPr/>
          </p:nvSpPr>
          <p:spPr>
            <a:xfrm flipH="1">
              <a:off x="6062" y="272286"/>
              <a:ext cx="923701"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31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76183" y="264353"/>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深度回归</a:t>
              </a:r>
            </a:p>
          </p:txBody>
        </p:sp>
      </p:grpSp>
      <p:cxnSp>
        <p:nvCxnSpPr>
          <p:cNvPr id="40" name="直接连接符 39"/>
          <p:cNvCxnSpPr/>
          <p:nvPr/>
        </p:nvCxnSpPr>
        <p:spPr>
          <a:xfrm flipH="1">
            <a:off x="0" y="109048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27" name="Rectangle 19">
            <a:extLst>
              <a:ext uri="{FF2B5EF4-FFF2-40B4-BE49-F238E27FC236}">
                <a16:creationId xmlns:a16="http://schemas.microsoft.com/office/drawing/2014/main" id="{9BD673BF-6092-4B3A-AC1A-C63F80657BA6}"/>
              </a:ext>
            </a:extLst>
          </p:cNvPr>
          <p:cNvSpPr>
            <a:spLocks noChangeArrowheads="1"/>
          </p:cNvSpPr>
          <p:nvPr/>
        </p:nvSpPr>
        <p:spPr bwMode="auto">
          <a:xfrm>
            <a:off x="376183" y="16951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1">
            <a:extLst>
              <a:ext uri="{FF2B5EF4-FFF2-40B4-BE49-F238E27FC236}">
                <a16:creationId xmlns:a16="http://schemas.microsoft.com/office/drawing/2014/main" id="{F6726046-1919-4349-B943-33422698294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 name="图片 31">
            <a:extLst>
              <a:ext uri="{FF2B5EF4-FFF2-40B4-BE49-F238E27FC236}">
                <a16:creationId xmlns:a16="http://schemas.microsoft.com/office/drawing/2014/main" id="{169E59AB-2608-44BB-BA5E-F2B525AD0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492" y="1236591"/>
            <a:ext cx="9530528" cy="5492099"/>
          </a:xfrm>
          <a:prstGeom prst="rect">
            <a:avLst/>
          </a:prstGeom>
        </p:spPr>
      </p:pic>
    </p:spTree>
    <p:extLst>
      <p:ext uri="{BB962C8B-B14F-4D97-AF65-F5344CB8AC3E}">
        <p14:creationId xmlns:p14="http://schemas.microsoft.com/office/powerpoint/2010/main" val="7980309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3339" y="206850"/>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测试结果</a:t>
            </a:r>
          </a:p>
        </p:txBody>
      </p:sp>
      <p:cxnSp>
        <p:nvCxnSpPr>
          <p:cNvPr id="40" name="直接连接符 39"/>
          <p:cNvCxnSpPr/>
          <p:nvPr/>
        </p:nvCxnSpPr>
        <p:spPr>
          <a:xfrm flipH="1">
            <a:off x="0" y="109048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5D17C7B-7678-41CA-A1CE-E0A19860BA71}"/>
              </a:ext>
            </a:extLst>
          </p:cNvPr>
          <p:cNvSpPr txBox="1"/>
          <p:nvPr/>
        </p:nvSpPr>
        <p:spPr>
          <a:xfrm>
            <a:off x="597376" y="1398616"/>
            <a:ext cx="10872136" cy="954107"/>
          </a:xfrm>
          <a:prstGeom prst="rect">
            <a:avLst/>
          </a:prstGeom>
          <a:noFill/>
        </p:spPr>
        <p:txBody>
          <a:bodyPr wrap="square" rtlCol="0">
            <a:spAutoFit/>
          </a:bodyPr>
          <a:lstStyle/>
          <a:p>
            <a:r>
              <a:rPr lang="en-US" altLang="zh-CN" sz="2800" dirty="0"/>
              <a:t>         </a:t>
            </a:r>
            <a:r>
              <a:rPr lang="zh-CN" altLang="zh-CN" sz="2800" dirty="0"/>
              <a:t>采用多种图像进行</a:t>
            </a:r>
            <a:r>
              <a:rPr lang="en-US" altLang="zh-CN" sz="2800" dirty="0"/>
              <a:t>3D</a:t>
            </a:r>
            <a:r>
              <a:rPr lang="zh-CN" altLang="zh-CN" sz="2800" dirty="0"/>
              <a:t>人体姿态估计测试，在没有复杂背景的单人图像上取得了不错的效果</a:t>
            </a:r>
            <a:r>
              <a:rPr lang="zh-CN" altLang="en-US" sz="2800" dirty="0"/>
              <a:t>。</a:t>
            </a:r>
          </a:p>
        </p:txBody>
      </p:sp>
      <p:grpSp>
        <p:nvGrpSpPr>
          <p:cNvPr id="21" name="画布 1">
            <a:extLst>
              <a:ext uri="{FF2B5EF4-FFF2-40B4-BE49-F238E27FC236}">
                <a16:creationId xmlns:a16="http://schemas.microsoft.com/office/drawing/2014/main" id="{BFACA12F-8CB0-4F9E-B8B4-97B7F9C3AC3A}"/>
              </a:ext>
            </a:extLst>
          </p:cNvPr>
          <p:cNvGrpSpPr/>
          <p:nvPr/>
        </p:nvGrpSpPr>
        <p:grpSpPr>
          <a:xfrm>
            <a:off x="2495351" y="2474038"/>
            <a:ext cx="7201297" cy="3838271"/>
            <a:chOff x="0" y="0"/>
            <a:chExt cx="5522399" cy="2537460"/>
          </a:xfrm>
        </p:grpSpPr>
        <p:sp>
          <p:nvSpPr>
            <p:cNvPr id="22" name="矩形 21">
              <a:extLst>
                <a:ext uri="{FF2B5EF4-FFF2-40B4-BE49-F238E27FC236}">
                  <a16:creationId xmlns:a16="http://schemas.microsoft.com/office/drawing/2014/main" id="{F2464D35-6695-4F10-A595-70B84F43D3AD}"/>
                </a:ext>
              </a:extLst>
            </p:cNvPr>
            <p:cNvSpPr/>
            <p:nvPr/>
          </p:nvSpPr>
          <p:spPr>
            <a:xfrm>
              <a:off x="0" y="0"/>
              <a:ext cx="5521960" cy="2537460"/>
            </a:xfrm>
            <a:prstGeom prst="rect">
              <a:avLst/>
            </a:prstGeom>
          </p:spPr>
        </p:sp>
        <p:pic>
          <p:nvPicPr>
            <p:cNvPr id="23" name="图片 22">
              <a:extLst>
                <a:ext uri="{FF2B5EF4-FFF2-40B4-BE49-F238E27FC236}">
                  <a16:creationId xmlns:a16="http://schemas.microsoft.com/office/drawing/2014/main" id="{A87E593F-91AA-43C1-A050-26637425EB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990" t="12689" r="5203" b="9137"/>
            <a:stretch/>
          </p:blipFill>
          <p:spPr>
            <a:xfrm>
              <a:off x="1109149" y="16541"/>
              <a:ext cx="1483715" cy="1103826"/>
            </a:xfrm>
            <a:prstGeom prst="rect">
              <a:avLst/>
            </a:prstGeom>
          </p:spPr>
        </p:pic>
        <p:pic>
          <p:nvPicPr>
            <p:cNvPr id="24" name="图片 23">
              <a:extLst>
                <a:ext uri="{FF2B5EF4-FFF2-40B4-BE49-F238E27FC236}">
                  <a16:creationId xmlns:a16="http://schemas.microsoft.com/office/drawing/2014/main" id="{F941958E-5DA9-4AB4-9171-403A1E342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9" y="16541"/>
              <a:ext cx="1066800" cy="1066800"/>
            </a:xfrm>
            <a:prstGeom prst="rect">
              <a:avLst/>
            </a:prstGeom>
          </p:spPr>
        </p:pic>
        <p:pic>
          <p:nvPicPr>
            <p:cNvPr id="25" name="图片 24">
              <a:extLst>
                <a:ext uri="{FF2B5EF4-FFF2-40B4-BE49-F238E27FC236}">
                  <a16:creationId xmlns:a16="http://schemas.microsoft.com/office/drawing/2014/main" id="{BEAF069A-6BE9-4EC4-B10B-E1F38168E5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815" t="9435" r="4639" b="4706"/>
            <a:stretch/>
          </p:blipFill>
          <p:spPr>
            <a:xfrm>
              <a:off x="4112699" y="1337341"/>
              <a:ext cx="1409700" cy="1155700"/>
            </a:xfrm>
            <a:prstGeom prst="rect">
              <a:avLst/>
            </a:prstGeom>
          </p:spPr>
        </p:pic>
        <p:pic>
          <p:nvPicPr>
            <p:cNvPr id="26" name="图片 25">
              <a:extLst>
                <a:ext uri="{FF2B5EF4-FFF2-40B4-BE49-F238E27FC236}">
                  <a16:creationId xmlns:a16="http://schemas.microsoft.com/office/drawing/2014/main" id="{709ADFBD-9D63-428B-B12C-51A6BFAB3F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4792" y="1426241"/>
              <a:ext cx="1066800" cy="1066800"/>
            </a:xfrm>
            <a:prstGeom prst="rect">
              <a:avLst/>
            </a:prstGeom>
          </p:spPr>
        </p:pic>
        <p:pic>
          <p:nvPicPr>
            <p:cNvPr id="27" name="图片 26">
              <a:extLst>
                <a:ext uri="{FF2B5EF4-FFF2-40B4-BE49-F238E27FC236}">
                  <a16:creationId xmlns:a16="http://schemas.microsoft.com/office/drawing/2014/main" id="{CA95F6B0-F7BC-4B96-9285-9D760B786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8314" y="0"/>
              <a:ext cx="1108185" cy="1108185"/>
            </a:xfrm>
            <a:prstGeom prst="rect">
              <a:avLst/>
            </a:prstGeom>
          </p:spPr>
        </p:pic>
        <p:pic>
          <p:nvPicPr>
            <p:cNvPr id="28" name="图片 27">
              <a:extLst>
                <a:ext uri="{FF2B5EF4-FFF2-40B4-BE49-F238E27FC236}">
                  <a16:creationId xmlns:a16="http://schemas.microsoft.com/office/drawing/2014/main" id="{BCFB75EA-C08A-4210-934A-5940AA1A7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32" y="1443425"/>
              <a:ext cx="1064417" cy="1064417"/>
            </a:xfrm>
            <a:prstGeom prst="rect">
              <a:avLst/>
            </a:prstGeom>
          </p:spPr>
        </p:pic>
        <p:pic>
          <p:nvPicPr>
            <p:cNvPr id="29" name="图片 28">
              <a:extLst>
                <a:ext uri="{FF2B5EF4-FFF2-40B4-BE49-F238E27FC236}">
                  <a16:creationId xmlns:a16="http://schemas.microsoft.com/office/drawing/2014/main" id="{1512348C-F6ED-45F8-A820-E1123817234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666" t="15743" r="5673" b="7739"/>
            <a:stretch/>
          </p:blipFill>
          <p:spPr>
            <a:xfrm>
              <a:off x="4083451" y="131618"/>
              <a:ext cx="1319822" cy="962891"/>
            </a:xfrm>
            <a:prstGeom prst="rect">
              <a:avLst/>
            </a:prstGeom>
          </p:spPr>
        </p:pic>
        <p:pic>
          <p:nvPicPr>
            <p:cNvPr id="30" name="图片 29">
              <a:extLst>
                <a:ext uri="{FF2B5EF4-FFF2-40B4-BE49-F238E27FC236}">
                  <a16:creationId xmlns:a16="http://schemas.microsoft.com/office/drawing/2014/main" id="{FAD0820B-4495-4841-80ED-1D71354925E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5394" t="16873" r="5445" b="8294"/>
            <a:stretch/>
          </p:blipFill>
          <p:spPr>
            <a:xfrm>
              <a:off x="1256146" y="1482437"/>
              <a:ext cx="1309254" cy="928255"/>
            </a:xfrm>
            <a:prstGeom prst="rect">
              <a:avLst/>
            </a:prstGeom>
          </p:spPr>
        </p:pic>
      </p:grpSp>
    </p:spTree>
    <p:extLst>
      <p:ext uri="{BB962C8B-B14F-4D97-AF65-F5344CB8AC3E}">
        <p14:creationId xmlns:p14="http://schemas.microsoft.com/office/powerpoint/2010/main" val="7329162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3339" y="206850"/>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测试结果</a:t>
            </a:r>
          </a:p>
        </p:txBody>
      </p:sp>
      <p:cxnSp>
        <p:nvCxnSpPr>
          <p:cNvPr id="40" name="直接连接符 39"/>
          <p:cNvCxnSpPr/>
          <p:nvPr/>
        </p:nvCxnSpPr>
        <p:spPr>
          <a:xfrm flipH="1">
            <a:off x="0" y="109048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5D17C7B-7678-41CA-A1CE-E0A19860BA71}"/>
              </a:ext>
            </a:extLst>
          </p:cNvPr>
          <p:cNvSpPr txBox="1"/>
          <p:nvPr/>
        </p:nvSpPr>
        <p:spPr>
          <a:xfrm>
            <a:off x="597376" y="1582238"/>
            <a:ext cx="10872136" cy="954107"/>
          </a:xfrm>
          <a:prstGeom prst="rect">
            <a:avLst/>
          </a:prstGeom>
          <a:noFill/>
        </p:spPr>
        <p:txBody>
          <a:bodyPr wrap="square" rtlCol="0">
            <a:spAutoFit/>
          </a:bodyPr>
          <a:lstStyle/>
          <a:p>
            <a:r>
              <a:rPr lang="en-US" altLang="zh-CN" sz="2800" dirty="0"/>
              <a:t>         </a:t>
            </a:r>
            <a:r>
              <a:rPr lang="zh-CN" altLang="zh-CN" sz="2800" dirty="0"/>
              <a:t>在进行更多的测试过程中发现，在某些膝盖或肘部没有弯曲的情况下，会将关节点深度值回归错误，造成</a:t>
            </a:r>
            <a:r>
              <a:rPr lang="en-US" altLang="zh-CN" sz="2800" dirty="0"/>
              <a:t>3D</a:t>
            </a:r>
            <a:r>
              <a:rPr lang="zh-CN" altLang="zh-CN" sz="2800" dirty="0"/>
              <a:t>姿态估计结果“扭曲”。</a:t>
            </a:r>
          </a:p>
        </p:txBody>
      </p:sp>
      <p:grpSp>
        <p:nvGrpSpPr>
          <p:cNvPr id="21" name="画布 42">
            <a:extLst>
              <a:ext uri="{FF2B5EF4-FFF2-40B4-BE49-F238E27FC236}">
                <a16:creationId xmlns:a16="http://schemas.microsoft.com/office/drawing/2014/main" id="{5C1A95A0-48EE-47E9-A4E8-5E1E2CE2361F}"/>
              </a:ext>
            </a:extLst>
          </p:cNvPr>
          <p:cNvGrpSpPr/>
          <p:nvPr/>
        </p:nvGrpSpPr>
        <p:grpSpPr>
          <a:xfrm>
            <a:off x="2396612" y="3145300"/>
            <a:ext cx="7398775" cy="2827795"/>
            <a:chOff x="0" y="0"/>
            <a:chExt cx="5486400" cy="1129665"/>
          </a:xfrm>
        </p:grpSpPr>
        <p:sp>
          <p:nvSpPr>
            <p:cNvPr id="22" name="矩形 21">
              <a:extLst>
                <a:ext uri="{FF2B5EF4-FFF2-40B4-BE49-F238E27FC236}">
                  <a16:creationId xmlns:a16="http://schemas.microsoft.com/office/drawing/2014/main" id="{F14FD648-8374-4FE0-9408-07CAC8DF7DE0}"/>
                </a:ext>
              </a:extLst>
            </p:cNvPr>
            <p:cNvSpPr/>
            <p:nvPr/>
          </p:nvSpPr>
          <p:spPr>
            <a:xfrm>
              <a:off x="0" y="0"/>
              <a:ext cx="5486400" cy="1129665"/>
            </a:xfrm>
            <a:prstGeom prst="rect">
              <a:avLst/>
            </a:prstGeom>
          </p:spPr>
        </p:sp>
        <p:pic>
          <p:nvPicPr>
            <p:cNvPr id="23" name="图片 22">
              <a:extLst>
                <a:ext uri="{FF2B5EF4-FFF2-40B4-BE49-F238E27FC236}">
                  <a16:creationId xmlns:a16="http://schemas.microsoft.com/office/drawing/2014/main" id="{9BB8E642-53A2-4EF7-A76C-583C89493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964" t="1646" r="5803" b="10854"/>
            <a:stretch/>
          </p:blipFill>
          <p:spPr>
            <a:xfrm>
              <a:off x="4198070" y="0"/>
              <a:ext cx="1234818" cy="1049238"/>
            </a:xfrm>
            <a:prstGeom prst="rect">
              <a:avLst/>
            </a:prstGeom>
          </p:spPr>
        </p:pic>
        <p:pic>
          <p:nvPicPr>
            <p:cNvPr id="24" name="图片 23">
              <a:extLst>
                <a:ext uri="{FF2B5EF4-FFF2-40B4-BE49-F238E27FC236}">
                  <a16:creationId xmlns:a16="http://schemas.microsoft.com/office/drawing/2014/main" id="{34B55F91-0062-4F9C-BE18-0557832F2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450" y="0"/>
              <a:ext cx="1066800" cy="1066800"/>
            </a:xfrm>
            <a:prstGeom prst="rect">
              <a:avLst/>
            </a:prstGeom>
          </p:spPr>
        </p:pic>
        <p:pic>
          <p:nvPicPr>
            <p:cNvPr id="25" name="图片 24">
              <a:extLst>
                <a:ext uri="{FF2B5EF4-FFF2-40B4-BE49-F238E27FC236}">
                  <a16:creationId xmlns:a16="http://schemas.microsoft.com/office/drawing/2014/main" id="{76FB7591-0F47-4CDD-8DEC-8482033C7CD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963" t="9973" r="3681" b="5502"/>
            <a:stretch/>
          </p:blipFill>
          <p:spPr>
            <a:xfrm>
              <a:off x="1179035" y="0"/>
              <a:ext cx="1386365" cy="1093688"/>
            </a:xfrm>
            <a:prstGeom prst="rect">
              <a:avLst/>
            </a:prstGeom>
          </p:spPr>
        </p:pic>
        <p:pic>
          <p:nvPicPr>
            <p:cNvPr id="26" name="图片 25">
              <a:extLst>
                <a:ext uri="{FF2B5EF4-FFF2-40B4-BE49-F238E27FC236}">
                  <a16:creationId xmlns:a16="http://schemas.microsoft.com/office/drawing/2014/main" id="{474693AB-F81E-46B6-A32C-89A0D0ACB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49" y="0"/>
              <a:ext cx="1066800" cy="1066800"/>
            </a:xfrm>
            <a:prstGeom prst="rect">
              <a:avLst/>
            </a:prstGeom>
          </p:spPr>
        </p:pic>
      </p:grpSp>
    </p:spTree>
    <p:extLst>
      <p:ext uri="{BB962C8B-B14F-4D97-AF65-F5344CB8AC3E}">
        <p14:creationId xmlns:p14="http://schemas.microsoft.com/office/powerpoint/2010/main" val="41415939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画布 29">
            <a:extLst>
              <a:ext uri="{FF2B5EF4-FFF2-40B4-BE49-F238E27FC236}">
                <a16:creationId xmlns:a16="http://schemas.microsoft.com/office/drawing/2014/main" id="{D50C4206-701A-4316-89AD-69290299D88D}"/>
              </a:ext>
            </a:extLst>
          </p:cNvPr>
          <p:cNvGrpSpPr/>
          <p:nvPr/>
        </p:nvGrpSpPr>
        <p:grpSpPr>
          <a:xfrm>
            <a:off x="2266335" y="3176620"/>
            <a:ext cx="7659329" cy="3045019"/>
            <a:chOff x="0" y="0"/>
            <a:chExt cx="5435600" cy="1107440"/>
          </a:xfrm>
        </p:grpSpPr>
        <p:sp>
          <p:nvSpPr>
            <p:cNvPr id="17" name="矩形 16">
              <a:extLst>
                <a:ext uri="{FF2B5EF4-FFF2-40B4-BE49-F238E27FC236}">
                  <a16:creationId xmlns:a16="http://schemas.microsoft.com/office/drawing/2014/main" id="{44CC294E-1816-4E74-A0F8-0C39B0C160B8}"/>
                </a:ext>
              </a:extLst>
            </p:cNvPr>
            <p:cNvSpPr/>
            <p:nvPr/>
          </p:nvSpPr>
          <p:spPr>
            <a:xfrm>
              <a:off x="0" y="0"/>
              <a:ext cx="5435600" cy="1107440"/>
            </a:xfrm>
            <a:prstGeom prst="rect">
              <a:avLst/>
            </a:prstGeom>
          </p:spPr>
        </p:sp>
        <p:pic>
          <p:nvPicPr>
            <p:cNvPr id="18" name="图片 17">
              <a:extLst>
                <a:ext uri="{FF2B5EF4-FFF2-40B4-BE49-F238E27FC236}">
                  <a16:creationId xmlns:a16="http://schemas.microsoft.com/office/drawing/2014/main" id="{7F607178-81BD-4CFB-9B27-86E2AEBAB8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964" t="14881" r="3572" b="8334"/>
            <a:stretch/>
          </p:blipFill>
          <p:spPr>
            <a:xfrm>
              <a:off x="1233964" y="56299"/>
              <a:ext cx="1331436" cy="964917"/>
            </a:xfrm>
            <a:prstGeom prst="rect">
              <a:avLst/>
            </a:prstGeom>
          </p:spPr>
        </p:pic>
        <p:pic>
          <p:nvPicPr>
            <p:cNvPr id="19" name="图片 18">
              <a:extLst>
                <a:ext uri="{FF2B5EF4-FFF2-40B4-BE49-F238E27FC236}">
                  <a16:creationId xmlns:a16="http://schemas.microsoft.com/office/drawing/2014/main" id="{4D7CF8EF-E0A8-412A-A86C-92EA57C80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9" y="0"/>
              <a:ext cx="1066800" cy="1066800"/>
            </a:xfrm>
            <a:prstGeom prst="rect">
              <a:avLst/>
            </a:prstGeom>
          </p:spPr>
        </p:pic>
        <p:pic>
          <p:nvPicPr>
            <p:cNvPr id="20" name="图片 19">
              <a:extLst>
                <a:ext uri="{FF2B5EF4-FFF2-40B4-BE49-F238E27FC236}">
                  <a16:creationId xmlns:a16="http://schemas.microsoft.com/office/drawing/2014/main" id="{5C5648D0-DF95-43C9-AF93-FF0F78A7A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4792" y="0"/>
              <a:ext cx="1088057" cy="1060450"/>
            </a:xfrm>
            <a:prstGeom prst="rect">
              <a:avLst/>
            </a:prstGeom>
          </p:spPr>
        </p:pic>
        <p:pic>
          <p:nvPicPr>
            <p:cNvPr id="27" name="图片 26">
              <a:extLst>
                <a:ext uri="{FF2B5EF4-FFF2-40B4-BE49-F238E27FC236}">
                  <a16:creationId xmlns:a16="http://schemas.microsoft.com/office/drawing/2014/main" id="{6A66C21E-D5C2-4F82-AFEC-CC26A793BF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390" t="11067" r="5573" b="8085"/>
            <a:stretch/>
          </p:blipFill>
          <p:spPr>
            <a:xfrm>
              <a:off x="4068249" y="0"/>
              <a:ext cx="1364639" cy="1038170"/>
            </a:xfrm>
            <a:prstGeom prst="rect">
              <a:avLst/>
            </a:prstGeom>
          </p:spPr>
        </p:pic>
      </p:grpSp>
      <p:sp>
        <p:nvSpPr>
          <p:cNvPr id="28" name="文本框 27">
            <a:extLst>
              <a:ext uri="{FF2B5EF4-FFF2-40B4-BE49-F238E27FC236}">
                <a16:creationId xmlns:a16="http://schemas.microsoft.com/office/drawing/2014/main" id="{18EE88E6-CA9D-4D5D-959C-2578B2D6FC4A}"/>
              </a:ext>
            </a:extLst>
          </p:cNvPr>
          <p:cNvSpPr txBox="1"/>
          <p:nvPr/>
        </p:nvSpPr>
        <p:spPr>
          <a:xfrm>
            <a:off x="393339" y="206850"/>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测试结果</a:t>
            </a:r>
          </a:p>
        </p:txBody>
      </p:sp>
      <p:cxnSp>
        <p:nvCxnSpPr>
          <p:cNvPr id="29" name="直接连接符 28">
            <a:extLst>
              <a:ext uri="{FF2B5EF4-FFF2-40B4-BE49-F238E27FC236}">
                <a16:creationId xmlns:a16="http://schemas.microsoft.com/office/drawing/2014/main" id="{5DFA2B06-24F0-4C70-9744-F5F36415A6D3}"/>
              </a:ext>
            </a:extLst>
          </p:cNvPr>
          <p:cNvCxnSpPr/>
          <p:nvPr/>
        </p:nvCxnSpPr>
        <p:spPr>
          <a:xfrm flipH="1">
            <a:off x="0" y="109048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2199B23-CB43-442F-90CA-A3EF5CB7F616}"/>
              </a:ext>
            </a:extLst>
          </p:cNvPr>
          <p:cNvSpPr txBox="1"/>
          <p:nvPr/>
        </p:nvSpPr>
        <p:spPr>
          <a:xfrm>
            <a:off x="621907" y="1441056"/>
            <a:ext cx="9937938" cy="1384995"/>
          </a:xfrm>
          <a:prstGeom prst="rect">
            <a:avLst/>
          </a:prstGeom>
          <a:noFill/>
        </p:spPr>
        <p:txBody>
          <a:bodyPr wrap="square" rtlCol="0">
            <a:spAutoFit/>
          </a:bodyPr>
          <a:lstStyle/>
          <a:p>
            <a:r>
              <a:rPr lang="en-US" altLang="zh-CN" sz="2800" dirty="0"/>
              <a:t>         </a:t>
            </a:r>
            <a:r>
              <a:rPr lang="zh-CN" altLang="zh-CN" sz="2800" dirty="0"/>
              <a:t>接着试图在多人的图像中进行测试，模型会选择位于图像正中间的人进行姿态估计，在这种有干扰的情况下，往往在检测某个人的</a:t>
            </a:r>
            <a:r>
              <a:rPr lang="en-US" altLang="zh-CN" sz="2800" dirty="0"/>
              <a:t>2D</a:t>
            </a:r>
            <a:r>
              <a:rPr lang="zh-CN" altLang="zh-CN" sz="2800" dirty="0"/>
              <a:t>姿态这一步就出了问题</a:t>
            </a:r>
            <a:r>
              <a:rPr lang="zh-CN" altLang="en-US" sz="2800" dirty="0"/>
              <a:t>。</a:t>
            </a:r>
          </a:p>
        </p:txBody>
      </p:sp>
    </p:spTree>
    <p:extLst>
      <p:ext uri="{BB962C8B-B14F-4D97-AF65-F5344CB8AC3E}">
        <p14:creationId xmlns:p14="http://schemas.microsoft.com/office/powerpoint/2010/main" val="41099394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画布 50">
            <a:extLst>
              <a:ext uri="{FF2B5EF4-FFF2-40B4-BE49-F238E27FC236}">
                <a16:creationId xmlns:a16="http://schemas.microsoft.com/office/drawing/2014/main" id="{F6768263-8B1B-46EC-B3AD-0563866E33C8}"/>
              </a:ext>
            </a:extLst>
          </p:cNvPr>
          <p:cNvGrpSpPr/>
          <p:nvPr/>
        </p:nvGrpSpPr>
        <p:grpSpPr>
          <a:xfrm>
            <a:off x="3407165" y="2869565"/>
            <a:ext cx="5377669" cy="2394795"/>
            <a:chOff x="0" y="0"/>
            <a:chExt cx="2741035" cy="1118870"/>
          </a:xfrm>
        </p:grpSpPr>
        <p:sp>
          <p:nvSpPr>
            <p:cNvPr id="17" name="矩形 16">
              <a:extLst>
                <a:ext uri="{FF2B5EF4-FFF2-40B4-BE49-F238E27FC236}">
                  <a16:creationId xmlns:a16="http://schemas.microsoft.com/office/drawing/2014/main" id="{9F9B5ED9-C5CE-4BC9-8937-668A05D47BF8}"/>
                </a:ext>
              </a:extLst>
            </p:cNvPr>
            <p:cNvSpPr/>
            <p:nvPr/>
          </p:nvSpPr>
          <p:spPr>
            <a:xfrm>
              <a:off x="0" y="0"/>
              <a:ext cx="2740660" cy="1118870"/>
            </a:xfrm>
            <a:prstGeom prst="rect">
              <a:avLst/>
            </a:prstGeom>
          </p:spPr>
        </p:sp>
        <p:pic>
          <p:nvPicPr>
            <p:cNvPr id="18" name="图片 17">
              <a:extLst>
                <a:ext uri="{FF2B5EF4-FFF2-40B4-BE49-F238E27FC236}">
                  <a16:creationId xmlns:a16="http://schemas.microsoft.com/office/drawing/2014/main" id="{883C4618-7DDA-4E1C-8792-F3D74EF8CE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05" t="14001" r="12789" b="10884"/>
            <a:stretch/>
          </p:blipFill>
          <p:spPr>
            <a:xfrm>
              <a:off x="1285201" y="31750"/>
              <a:ext cx="1455834" cy="1041400"/>
            </a:xfrm>
            <a:prstGeom prst="rect">
              <a:avLst/>
            </a:prstGeom>
          </p:spPr>
        </p:pic>
        <p:pic>
          <p:nvPicPr>
            <p:cNvPr id="19" name="图片 18">
              <a:extLst>
                <a:ext uri="{FF2B5EF4-FFF2-40B4-BE49-F238E27FC236}">
                  <a16:creationId xmlns:a16="http://schemas.microsoft.com/office/drawing/2014/main" id="{43487FC8-FD43-44D6-A306-2F483054A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9" y="0"/>
              <a:ext cx="1173173" cy="1098550"/>
            </a:xfrm>
            <a:prstGeom prst="rect">
              <a:avLst/>
            </a:prstGeom>
          </p:spPr>
        </p:pic>
      </p:grpSp>
      <p:sp>
        <p:nvSpPr>
          <p:cNvPr id="9" name="文本框 8">
            <a:extLst>
              <a:ext uri="{FF2B5EF4-FFF2-40B4-BE49-F238E27FC236}">
                <a16:creationId xmlns:a16="http://schemas.microsoft.com/office/drawing/2014/main" id="{B9C7908C-2B30-48BB-8BA3-D056CFAAC150}"/>
              </a:ext>
            </a:extLst>
          </p:cNvPr>
          <p:cNvSpPr txBox="1"/>
          <p:nvPr/>
        </p:nvSpPr>
        <p:spPr>
          <a:xfrm>
            <a:off x="660104" y="1609203"/>
            <a:ext cx="10238700" cy="523220"/>
          </a:xfrm>
          <a:prstGeom prst="rect">
            <a:avLst/>
          </a:prstGeom>
          <a:noFill/>
        </p:spPr>
        <p:txBody>
          <a:bodyPr wrap="none" rtlCol="0">
            <a:spAutoFit/>
          </a:bodyPr>
          <a:lstStyle/>
          <a:p>
            <a:r>
              <a:rPr lang="zh-CN" altLang="zh-CN" sz="2800" dirty="0"/>
              <a:t>另外，在一些单人简单背景下，其姿态估计结果也不尽如人意</a:t>
            </a:r>
            <a:r>
              <a:rPr lang="zh-CN" altLang="en-US" sz="2800" dirty="0"/>
              <a:t>。</a:t>
            </a:r>
          </a:p>
        </p:txBody>
      </p:sp>
      <p:sp>
        <p:nvSpPr>
          <p:cNvPr id="30" name="文本框 29">
            <a:extLst>
              <a:ext uri="{FF2B5EF4-FFF2-40B4-BE49-F238E27FC236}">
                <a16:creationId xmlns:a16="http://schemas.microsoft.com/office/drawing/2014/main" id="{3B9C0C2E-F4E0-49E8-9774-862F0093FE2E}"/>
              </a:ext>
            </a:extLst>
          </p:cNvPr>
          <p:cNvSpPr txBox="1"/>
          <p:nvPr/>
        </p:nvSpPr>
        <p:spPr>
          <a:xfrm>
            <a:off x="393339" y="206850"/>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测试结果</a:t>
            </a:r>
          </a:p>
        </p:txBody>
      </p:sp>
      <p:cxnSp>
        <p:nvCxnSpPr>
          <p:cNvPr id="31" name="直接连接符 30">
            <a:extLst>
              <a:ext uri="{FF2B5EF4-FFF2-40B4-BE49-F238E27FC236}">
                <a16:creationId xmlns:a16="http://schemas.microsoft.com/office/drawing/2014/main" id="{6A718D37-CC1D-4CE1-A28A-E5F56E5C4FFC}"/>
              </a:ext>
            </a:extLst>
          </p:cNvPr>
          <p:cNvCxnSpPr/>
          <p:nvPr/>
        </p:nvCxnSpPr>
        <p:spPr>
          <a:xfrm flipH="1">
            <a:off x="0" y="109048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3900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画布 54">
            <a:extLst>
              <a:ext uri="{FF2B5EF4-FFF2-40B4-BE49-F238E27FC236}">
                <a16:creationId xmlns:a16="http://schemas.microsoft.com/office/drawing/2014/main" id="{697F1DDA-036C-4C93-A538-55D4D278DB68}"/>
              </a:ext>
            </a:extLst>
          </p:cNvPr>
          <p:cNvGrpSpPr/>
          <p:nvPr/>
        </p:nvGrpSpPr>
        <p:grpSpPr>
          <a:xfrm>
            <a:off x="3120465" y="3429000"/>
            <a:ext cx="5228581" cy="2890959"/>
            <a:chOff x="0" y="0"/>
            <a:chExt cx="2690495" cy="1104900"/>
          </a:xfrm>
        </p:grpSpPr>
        <p:sp>
          <p:nvSpPr>
            <p:cNvPr id="15" name="矩形 14">
              <a:extLst>
                <a:ext uri="{FF2B5EF4-FFF2-40B4-BE49-F238E27FC236}">
                  <a16:creationId xmlns:a16="http://schemas.microsoft.com/office/drawing/2014/main" id="{A4D47D5F-E464-4BE0-BACD-81DE68296AAA}"/>
                </a:ext>
              </a:extLst>
            </p:cNvPr>
            <p:cNvSpPr/>
            <p:nvPr/>
          </p:nvSpPr>
          <p:spPr>
            <a:xfrm>
              <a:off x="0" y="0"/>
              <a:ext cx="2690495" cy="1104900"/>
            </a:xfrm>
            <a:prstGeom prst="rect">
              <a:avLst/>
            </a:prstGeom>
          </p:spPr>
        </p:sp>
        <p:pic>
          <p:nvPicPr>
            <p:cNvPr id="20" name="图片 19">
              <a:extLst>
                <a:ext uri="{FF2B5EF4-FFF2-40B4-BE49-F238E27FC236}">
                  <a16:creationId xmlns:a16="http://schemas.microsoft.com/office/drawing/2014/main" id="{CD3BB361-FDEB-4E68-B2E7-705366325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05691" cy="1104900"/>
            </a:xfrm>
            <a:prstGeom prst="rect">
              <a:avLst/>
            </a:prstGeom>
          </p:spPr>
        </p:pic>
        <p:pic>
          <p:nvPicPr>
            <p:cNvPr id="21" name="图片 20">
              <a:extLst>
                <a:ext uri="{FF2B5EF4-FFF2-40B4-BE49-F238E27FC236}">
                  <a16:creationId xmlns:a16="http://schemas.microsoft.com/office/drawing/2014/main" id="{1141CAAD-C79C-4BA6-A943-72A6BF552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243" y="0"/>
              <a:ext cx="1151750" cy="1104900"/>
            </a:xfrm>
            <a:prstGeom prst="rect">
              <a:avLst/>
            </a:prstGeom>
          </p:spPr>
        </p:pic>
      </p:grpSp>
      <p:sp>
        <p:nvSpPr>
          <p:cNvPr id="22" name="文本框 21">
            <a:extLst>
              <a:ext uri="{FF2B5EF4-FFF2-40B4-BE49-F238E27FC236}">
                <a16:creationId xmlns:a16="http://schemas.microsoft.com/office/drawing/2014/main" id="{BFA9E0EA-E138-43D1-BDF0-661B1CDE9D93}"/>
              </a:ext>
            </a:extLst>
          </p:cNvPr>
          <p:cNvSpPr txBox="1"/>
          <p:nvPr/>
        </p:nvSpPr>
        <p:spPr>
          <a:xfrm>
            <a:off x="393339" y="206850"/>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测试结果</a:t>
            </a:r>
          </a:p>
        </p:txBody>
      </p:sp>
      <p:cxnSp>
        <p:nvCxnSpPr>
          <p:cNvPr id="23" name="直接连接符 22">
            <a:extLst>
              <a:ext uri="{FF2B5EF4-FFF2-40B4-BE49-F238E27FC236}">
                <a16:creationId xmlns:a16="http://schemas.microsoft.com/office/drawing/2014/main" id="{ADA3C4A2-5CD7-42D8-961C-FEFAFBF05CB8}"/>
              </a:ext>
            </a:extLst>
          </p:cNvPr>
          <p:cNvCxnSpPr/>
          <p:nvPr/>
        </p:nvCxnSpPr>
        <p:spPr>
          <a:xfrm flipH="1">
            <a:off x="0" y="1090486"/>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54900DD-FFED-47F7-8EE5-15F3E5FF6595}"/>
              </a:ext>
            </a:extLst>
          </p:cNvPr>
          <p:cNvSpPr txBox="1"/>
          <p:nvPr/>
        </p:nvSpPr>
        <p:spPr>
          <a:xfrm>
            <a:off x="393339" y="1182231"/>
            <a:ext cx="10766323" cy="2246769"/>
          </a:xfrm>
          <a:prstGeom prst="rect">
            <a:avLst/>
          </a:prstGeom>
          <a:noFill/>
        </p:spPr>
        <p:txBody>
          <a:bodyPr wrap="square" rtlCol="0">
            <a:spAutoFit/>
          </a:bodyPr>
          <a:lstStyle/>
          <a:p>
            <a:r>
              <a:rPr lang="en-US" altLang="zh-CN" sz="2800" dirty="0"/>
              <a:t>         </a:t>
            </a:r>
            <a:r>
              <a:rPr lang="zh-CN" altLang="zh-CN" sz="2800" dirty="0"/>
              <a:t>尝试对前述</a:t>
            </a:r>
            <a:r>
              <a:rPr lang="en-US" altLang="zh-CN" sz="2800" dirty="0"/>
              <a:t>2D</a:t>
            </a:r>
            <a:r>
              <a:rPr lang="zh-CN" altLang="zh-CN" sz="2800" dirty="0"/>
              <a:t>人体姿态估计错误的测试图用</a:t>
            </a:r>
            <a:r>
              <a:rPr lang="en-US" altLang="zh-CN" sz="2800" dirty="0" err="1"/>
              <a:t>OpenPose</a:t>
            </a:r>
            <a:r>
              <a:rPr lang="zh-CN" altLang="zh-CN" sz="2800" dirty="0"/>
              <a:t>重新估计</a:t>
            </a:r>
            <a:r>
              <a:rPr lang="en-US" altLang="zh-CN" sz="2800" dirty="0"/>
              <a:t>2D</a:t>
            </a:r>
            <a:r>
              <a:rPr lang="zh-CN" altLang="zh-CN" sz="2800" dirty="0"/>
              <a:t>姿态</a:t>
            </a:r>
            <a:r>
              <a:rPr lang="zh-CN" altLang="en-US" sz="2800" dirty="0"/>
              <a:t>，可以看到这一结果明显好于原来的姿态估计结果。</a:t>
            </a:r>
            <a:endParaRPr lang="en-US" altLang="zh-CN" sz="2800" dirty="0"/>
          </a:p>
          <a:p>
            <a:r>
              <a:rPr lang="en-US" altLang="zh-CN" sz="2800" dirty="0"/>
              <a:t>         </a:t>
            </a:r>
            <a:r>
              <a:rPr lang="zh-CN" altLang="zh-CN" sz="2800" dirty="0"/>
              <a:t>因此，</a:t>
            </a:r>
            <a:r>
              <a:rPr lang="zh-CN" altLang="en-US" sz="2800" dirty="0"/>
              <a:t>这一模型在</a:t>
            </a:r>
            <a:r>
              <a:rPr lang="en-US" altLang="zh-CN" sz="2800" dirty="0"/>
              <a:t>2D</a:t>
            </a:r>
            <a:r>
              <a:rPr lang="zh-CN" altLang="en-US" sz="2800" dirty="0"/>
              <a:t>姿态估计这一步有很大的改进空间。</a:t>
            </a:r>
            <a:r>
              <a:rPr lang="zh-CN" altLang="zh-CN" sz="2800" dirty="0"/>
              <a:t>采用更好的</a:t>
            </a:r>
            <a:r>
              <a:rPr lang="en-US" altLang="zh-CN" sz="2800" dirty="0"/>
              <a:t>2D</a:t>
            </a:r>
            <a:r>
              <a:rPr lang="zh-CN" altLang="zh-CN" sz="2800" dirty="0"/>
              <a:t>姿态估计方式，如</a:t>
            </a:r>
            <a:r>
              <a:rPr lang="en-US" altLang="zh-CN" sz="2800" dirty="0" err="1"/>
              <a:t>OpenPose</a:t>
            </a:r>
            <a:r>
              <a:rPr lang="zh-CN" altLang="zh-CN" sz="2800" dirty="0"/>
              <a:t>，</a:t>
            </a:r>
            <a:r>
              <a:rPr lang="zh-CN" altLang="en-US" sz="2800" dirty="0"/>
              <a:t>应该</a:t>
            </a:r>
            <a:r>
              <a:rPr lang="zh-CN" altLang="zh-CN" sz="2800" dirty="0"/>
              <a:t>在一定程度上会对最终的</a:t>
            </a:r>
            <a:r>
              <a:rPr lang="en-US" altLang="zh-CN" sz="2800" dirty="0"/>
              <a:t>3D</a:t>
            </a:r>
            <a:r>
              <a:rPr lang="zh-CN" altLang="zh-CN" sz="2800" dirty="0"/>
              <a:t>姿态估计结果产生积极的影响。</a:t>
            </a:r>
            <a:endParaRPr lang="zh-CN" altLang="en-US" sz="4000" dirty="0"/>
          </a:p>
        </p:txBody>
      </p:sp>
    </p:spTree>
    <p:extLst>
      <p:ext uri="{BB962C8B-B14F-4D97-AF65-F5344CB8AC3E}">
        <p14:creationId xmlns:p14="http://schemas.microsoft.com/office/powerpoint/2010/main" val="4662493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429000"/>
            <a:ext cx="12192000" cy="3429000"/>
          </a:xfrm>
          <a:prstGeom prst="rect">
            <a:avLst/>
          </a:prstGeom>
          <a:solidFill>
            <a:srgbClr val="075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619625" y="1952625"/>
            <a:ext cx="2952750" cy="2952750"/>
          </a:xfrm>
          <a:prstGeom prst="ellipse">
            <a:avLst/>
          </a:prstGeom>
          <a:solidFill>
            <a:schemeClr val="bg1"/>
          </a:solidFill>
          <a:ln w="28575">
            <a:solidFill>
              <a:srgbClr val="07519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00" dirty="0">
              <a:solidFill>
                <a:srgbClr val="075190"/>
              </a:solidFill>
              <a:latin typeface="汉仪菱心体简" panose="02010609000101010101" pitchFamily="49" charset="-122"/>
              <a:ea typeface="汉仪菱心体简" panose="02010609000101010101" pitchFamily="49" charset="-122"/>
            </a:endParaRPr>
          </a:p>
        </p:txBody>
      </p:sp>
      <p:sp>
        <p:nvSpPr>
          <p:cNvPr id="7" name="矩形 6">
            <a:extLst>
              <a:ext uri="{FF2B5EF4-FFF2-40B4-BE49-F238E27FC236}">
                <a16:creationId xmlns:a16="http://schemas.microsoft.com/office/drawing/2014/main" id="{4EE8D09E-7B6B-4046-AF2C-584C1F2B1A6B}"/>
              </a:ext>
            </a:extLst>
          </p:cNvPr>
          <p:cNvSpPr/>
          <p:nvPr/>
        </p:nvSpPr>
        <p:spPr>
          <a:xfrm>
            <a:off x="4845534" y="2774563"/>
            <a:ext cx="2646878" cy="1070934"/>
          </a:xfrm>
          <a:prstGeom prst="rect">
            <a:avLst/>
          </a:prstGeom>
        </p:spPr>
        <p:txBody>
          <a:bodyPr wrap="none">
            <a:spAutoFit/>
          </a:bodyPr>
          <a:lstStyle/>
          <a:p>
            <a:pPr>
              <a:lnSpc>
                <a:spcPct val="150000"/>
              </a:lnSpc>
            </a:pPr>
            <a:r>
              <a:rPr lang="zh-CN" altLang="en-US" sz="4800" dirty="0">
                <a:solidFill>
                  <a:srgbClr val="075190"/>
                </a:solidFill>
                <a:latin typeface="迷你简菱心" panose="02010609000101010101" pitchFamily="49" charset="-122"/>
                <a:ea typeface="迷你简菱心" panose="02010609000101010101" pitchFamily="49" charset="-122"/>
              </a:rPr>
              <a:t>感谢聆听</a:t>
            </a:r>
          </a:p>
        </p:txBody>
      </p:sp>
    </p:spTree>
    <p:extLst>
      <p:ext uri="{BB962C8B-B14F-4D97-AF65-F5344CB8AC3E}">
        <p14:creationId xmlns:p14="http://schemas.microsoft.com/office/powerpoint/2010/main" val="84567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97218" y="-397654"/>
            <a:ext cx="5690216" cy="6299527"/>
            <a:chOff x="-797218" y="-397654"/>
            <a:chExt cx="5690216" cy="6299527"/>
          </a:xfrm>
          <a:solidFill>
            <a:srgbClr val="075190"/>
          </a:solidFill>
        </p:grpSpPr>
        <p:sp>
          <p:nvSpPr>
            <p:cNvPr id="13" name="任意多边形: 形状 12"/>
            <p:cNvSpPr/>
            <p:nvPr/>
          </p:nvSpPr>
          <p:spPr>
            <a:xfrm rot="20816548">
              <a:off x="-797218" y="-397654"/>
              <a:ext cx="5690216" cy="6299527"/>
            </a:xfrm>
            <a:custGeom>
              <a:avLst/>
              <a:gdLst>
                <a:gd name="connsiteX0" fmla="*/ 1461025 w 5690216"/>
                <a:gd name="connsiteY0" fmla="*/ 0 h 6299527"/>
                <a:gd name="connsiteX1" fmla="*/ 5690216 w 5690216"/>
                <a:gd name="connsiteY1" fmla="*/ 980860 h 6299527"/>
                <a:gd name="connsiteX2" fmla="*/ 5690216 w 5690216"/>
                <a:gd name="connsiteY2" fmla="*/ 6299527 h 6299527"/>
                <a:gd name="connsiteX3" fmla="*/ 0 w 5690216"/>
                <a:gd name="connsiteY3" fmla="*/ 6299527 h 6299527"/>
              </a:gdLst>
              <a:ahLst/>
              <a:cxnLst>
                <a:cxn ang="0">
                  <a:pos x="connsiteX0" y="connsiteY0"/>
                </a:cxn>
                <a:cxn ang="0">
                  <a:pos x="connsiteX1" y="connsiteY1"/>
                </a:cxn>
                <a:cxn ang="0">
                  <a:pos x="connsiteX2" y="connsiteY2"/>
                </a:cxn>
                <a:cxn ang="0">
                  <a:pos x="connsiteX3" y="connsiteY3"/>
                </a:cxn>
              </a:cxnLst>
              <a:rect l="l" t="t" r="r" b="b"/>
              <a:pathLst>
                <a:path w="5690216" h="6299527">
                  <a:moveTo>
                    <a:pt x="1461025" y="0"/>
                  </a:moveTo>
                  <a:lnTo>
                    <a:pt x="5690216" y="980860"/>
                  </a:lnTo>
                  <a:lnTo>
                    <a:pt x="5690216" y="6299527"/>
                  </a:lnTo>
                  <a:lnTo>
                    <a:pt x="0" y="6299527"/>
                  </a:lnTo>
                  <a:close/>
                </a:path>
              </a:pathLst>
            </a:custGeom>
            <a:solidFill>
              <a:srgbClr val="075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645240" y="1756609"/>
              <a:ext cx="2866607" cy="3170099"/>
            </a:xfrm>
            <a:prstGeom prst="rect">
              <a:avLst/>
            </a:prstGeom>
            <a:grpFill/>
          </p:spPr>
          <p:txBody>
            <a:bodyPr wrap="square" rtlCol="0">
              <a:spAutoFit/>
            </a:bodyPr>
            <a:lstStyle/>
            <a:p>
              <a:r>
                <a:rPr lang="en-US" altLang="zh-CN" sz="20000" b="1" dirty="0">
                  <a:solidFill>
                    <a:schemeClr val="bg1"/>
                  </a:solidFill>
                  <a:latin typeface="微软雅黑" panose="020B0503020204020204" pitchFamily="34" charset="-122"/>
                  <a:ea typeface="微软雅黑" panose="020B0503020204020204" pitchFamily="34" charset="-122"/>
                </a:rPr>
                <a:t>1</a:t>
              </a:r>
              <a:endParaRPr lang="zh-CN" altLang="en-US" sz="200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6339922" y="2767280"/>
            <a:ext cx="4580601" cy="1323439"/>
          </a:xfrm>
          <a:prstGeom prst="rect">
            <a:avLst/>
          </a:prstGeom>
          <a:noFill/>
        </p:spPr>
        <p:txBody>
          <a:bodyPr wrap="square" rtlCol="0">
            <a:spAutoFit/>
          </a:bodyPr>
          <a:lstStyle/>
          <a:p>
            <a:r>
              <a:rPr lang="zh-CN" altLang="en-US" sz="8000" b="1" dirty="0">
                <a:solidFill>
                  <a:schemeClr val="tx1">
                    <a:lumMod val="65000"/>
                    <a:lumOff val="35000"/>
                  </a:schemeClr>
                </a:solidFill>
                <a:latin typeface="微软雅黑" panose="020B0503020204020204" pitchFamily="34" charset="-122"/>
                <a:ea typeface="微软雅黑" panose="020B0503020204020204" pitchFamily="34" charset="-122"/>
              </a:rPr>
              <a:t>项目概述</a:t>
            </a:r>
          </a:p>
        </p:txBody>
      </p:sp>
      <p:grpSp>
        <p:nvGrpSpPr>
          <p:cNvPr id="26" name="组合 25"/>
          <p:cNvGrpSpPr/>
          <p:nvPr/>
        </p:nvGrpSpPr>
        <p:grpSpPr>
          <a:xfrm>
            <a:off x="-83111" y="608852"/>
            <a:ext cx="5859379" cy="6026336"/>
            <a:chOff x="-83111" y="608852"/>
            <a:chExt cx="5859379" cy="6026336"/>
          </a:xfrm>
        </p:grpSpPr>
        <p:cxnSp>
          <p:nvCxnSpPr>
            <p:cNvPr id="17" name="直接连接符 16"/>
            <p:cNvCxnSpPr/>
            <p:nvPr/>
          </p:nvCxnSpPr>
          <p:spPr>
            <a:xfrm>
              <a:off x="4660278" y="608852"/>
              <a:ext cx="1102848" cy="4718937"/>
            </a:xfrm>
            <a:prstGeom prst="line">
              <a:avLst/>
            </a:prstGeom>
            <a:ln w="38100">
              <a:solidFill>
                <a:srgbClr val="07519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3111" y="5305924"/>
              <a:ext cx="5859379" cy="1329264"/>
            </a:xfrm>
            <a:prstGeom prst="line">
              <a:avLst/>
            </a:prstGeom>
            <a:ln w="38100">
              <a:solidFill>
                <a:srgbClr val="075190"/>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41902" y="-318181"/>
            <a:ext cx="4762182" cy="6426256"/>
            <a:chOff x="541902" y="-318181"/>
            <a:chExt cx="4762182" cy="6426256"/>
          </a:xfrm>
        </p:grpSpPr>
        <p:cxnSp>
          <p:nvCxnSpPr>
            <p:cNvPr id="21" name="直接连接符 20"/>
            <p:cNvCxnSpPr/>
            <p:nvPr/>
          </p:nvCxnSpPr>
          <p:spPr>
            <a:xfrm>
              <a:off x="4034639" y="-318181"/>
              <a:ext cx="1251279" cy="5354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41902" y="5027722"/>
              <a:ext cx="4762182" cy="10803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843415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4"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125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750"/>
                            </p:stCondLst>
                            <p:childTnLst>
                              <p:par>
                                <p:cTn id="18" presetID="2" presetClass="entr" presetSubtype="2" decel="53333"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750" fill="hold"/>
                                        <p:tgtEl>
                                          <p:spTgt spid="15"/>
                                        </p:tgtEl>
                                        <p:attrNameLst>
                                          <p:attrName>ppt_x</p:attrName>
                                        </p:attrNameLst>
                                      </p:cBhvr>
                                      <p:tavLst>
                                        <p:tav tm="0">
                                          <p:val>
                                            <p:strVal val="1+#ppt_w/2"/>
                                          </p:val>
                                        </p:tav>
                                        <p:tav tm="100000">
                                          <p:val>
                                            <p:strVal val="#ppt_x"/>
                                          </p:val>
                                        </p:tav>
                                      </p:tavLst>
                                    </p:anim>
                                    <p:anim calcmode="lin" valueType="num">
                                      <p:cBhvr additive="base">
                                        <p:cTn id="21"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53132" y="306972"/>
            <a:ext cx="7163610"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关于人体姿态估计</a:t>
            </a:r>
          </a:p>
        </p:txBody>
      </p:sp>
      <p:sp>
        <p:nvSpPr>
          <p:cNvPr id="5" name="文本框 4">
            <a:extLst>
              <a:ext uri="{FF2B5EF4-FFF2-40B4-BE49-F238E27FC236}">
                <a16:creationId xmlns:a16="http://schemas.microsoft.com/office/drawing/2014/main" id="{3EC9558B-E138-425F-B604-2BA2E45E9BE6}"/>
              </a:ext>
            </a:extLst>
          </p:cNvPr>
          <p:cNvSpPr txBox="1"/>
          <p:nvPr/>
        </p:nvSpPr>
        <p:spPr>
          <a:xfrm>
            <a:off x="803854" y="1464751"/>
            <a:ext cx="6062167" cy="4801314"/>
          </a:xfrm>
          <a:prstGeom prst="rect">
            <a:avLst/>
          </a:prstGeom>
          <a:noFill/>
        </p:spPr>
        <p:txBody>
          <a:bodyPr wrap="square" rtlCol="0">
            <a:spAutoFit/>
          </a:bodyPr>
          <a:lstStyle/>
          <a:p>
            <a:r>
              <a:rPr lang="en-US" altLang="zh-CN" sz="3200" dirty="0"/>
              <a:t>         </a:t>
            </a:r>
            <a:r>
              <a:rPr lang="zh-CN" altLang="zh-CN" sz="3200" dirty="0"/>
              <a:t>人体姿态估计，就是</a:t>
            </a:r>
            <a:r>
              <a:rPr lang="zh-CN" altLang="zh-CN" sz="3200" b="1" dirty="0"/>
              <a:t>通过将图片中已检测到的人体关键点正确的联系起来</a:t>
            </a:r>
            <a:r>
              <a:rPr lang="zh-CN" altLang="zh-CN" sz="3200" dirty="0"/>
              <a:t>，从而估计人体姿态。人体关键点通常对应人体上有一定自由度的关节，比如颈、肩、肘、腕、腰、膝、踝等。</a:t>
            </a:r>
            <a:endParaRPr lang="en-US" altLang="zh-CN" sz="3200" dirty="0"/>
          </a:p>
          <a:p>
            <a:r>
              <a:rPr lang="en-US" altLang="zh-CN" sz="3200" dirty="0"/>
              <a:t>         </a:t>
            </a:r>
            <a:r>
              <a:rPr lang="zh-CN" altLang="en-US" sz="3200" dirty="0"/>
              <a:t>人体姿态估计一般包括</a:t>
            </a:r>
            <a:r>
              <a:rPr lang="zh-CN" altLang="en-US" sz="3200" b="1" dirty="0"/>
              <a:t>在图像平面上的</a:t>
            </a:r>
            <a:r>
              <a:rPr lang="en-US" altLang="zh-CN" sz="3200" b="1" dirty="0"/>
              <a:t>2D</a:t>
            </a:r>
            <a:r>
              <a:rPr lang="zh-CN" altLang="en-US" sz="3200" b="1" dirty="0"/>
              <a:t>姿态估计</a:t>
            </a:r>
            <a:r>
              <a:rPr lang="zh-CN" altLang="en-US" sz="3200" dirty="0"/>
              <a:t>和</a:t>
            </a:r>
            <a:r>
              <a:rPr lang="zh-CN" altLang="en-US" sz="3200" b="1" dirty="0"/>
              <a:t>在实际三维空间里的</a:t>
            </a:r>
            <a:r>
              <a:rPr lang="en-US" altLang="zh-CN" sz="3200" b="1" dirty="0"/>
              <a:t>3D</a:t>
            </a:r>
            <a:r>
              <a:rPr lang="zh-CN" altLang="en-US" sz="3200" b="1" dirty="0"/>
              <a:t>姿态估计</a:t>
            </a:r>
            <a:r>
              <a:rPr lang="zh-CN" altLang="en-US" sz="3200" dirty="0"/>
              <a:t>。</a:t>
            </a:r>
            <a:endParaRPr lang="en-US" altLang="zh-CN" sz="3200" dirty="0"/>
          </a:p>
          <a:p>
            <a:endParaRPr lang="zh-CN" altLang="en-US" dirty="0"/>
          </a:p>
        </p:txBody>
      </p:sp>
      <p:pic>
        <p:nvPicPr>
          <p:cNvPr id="1026" name="Picture 2" descr="ç¸å³å¾ç">
            <a:extLst>
              <a:ext uri="{FF2B5EF4-FFF2-40B4-BE49-F238E27FC236}">
                <a16:creationId xmlns:a16="http://schemas.microsoft.com/office/drawing/2014/main" id="{05715903-D97E-4DFE-A981-6E1774C35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021" y="1464751"/>
            <a:ext cx="4248038" cy="450136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连接符 27">
            <a:extLst>
              <a:ext uri="{FF2B5EF4-FFF2-40B4-BE49-F238E27FC236}">
                <a16:creationId xmlns:a16="http://schemas.microsoft.com/office/drawing/2014/main" id="{3E73E243-A9AE-41F1-AD92-71776CFB999B}"/>
              </a:ext>
            </a:extLst>
          </p:cNvPr>
          <p:cNvCxnSpPr/>
          <p:nvPr/>
        </p:nvCxnSpPr>
        <p:spPr>
          <a:xfrm flipH="1">
            <a:off x="0" y="1138613"/>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224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370450" y="199509"/>
            <a:ext cx="6841926"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研究现状</a:t>
            </a:r>
          </a:p>
        </p:txBody>
      </p:sp>
      <p:sp>
        <p:nvSpPr>
          <p:cNvPr id="5" name="文本框 4">
            <a:extLst>
              <a:ext uri="{FF2B5EF4-FFF2-40B4-BE49-F238E27FC236}">
                <a16:creationId xmlns:a16="http://schemas.microsoft.com/office/drawing/2014/main" id="{3EC9558B-E138-425F-B604-2BA2E45E9BE6}"/>
              </a:ext>
            </a:extLst>
          </p:cNvPr>
          <p:cNvSpPr txBox="1"/>
          <p:nvPr/>
        </p:nvSpPr>
        <p:spPr>
          <a:xfrm>
            <a:off x="641684" y="1198681"/>
            <a:ext cx="5454316" cy="5509200"/>
          </a:xfrm>
          <a:prstGeom prst="rect">
            <a:avLst/>
          </a:prstGeom>
          <a:noFill/>
        </p:spPr>
        <p:txBody>
          <a:bodyPr wrap="square" rtlCol="0">
            <a:spAutoFit/>
          </a:bodyPr>
          <a:lstStyle/>
          <a:p>
            <a:r>
              <a:rPr lang="en-US" altLang="zh-CN" sz="2400" dirty="0"/>
              <a:t>         </a:t>
            </a:r>
            <a:r>
              <a:rPr lang="zh-CN" altLang="zh-CN" sz="3200" dirty="0"/>
              <a:t>基于单幅图像的</a:t>
            </a:r>
            <a:r>
              <a:rPr lang="en-US" altLang="zh-CN" sz="3200" dirty="0"/>
              <a:t>2D</a:t>
            </a:r>
            <a:r>
              <a:rPr lang="zh-CN" altLang="zh-CN" sz="3200" dirty="0"/>
              <a:t>人体姿态识别，目前发展已经比较成熟，例如</a:t>
            </a:r>
            <a:r>
              <a:rPr lang="en-US" altLang="zh-CN" sz="3200" dirty="0"/>
              <a:t>CMU</a:t>
            </a:r>
            <a:r>
              <a:rPr lang="zh-CN" altLang="zh-CN" sz="3200" dirty="0"/>
              <a:t>的</a:t>
            </a:r>
            <a:r>
              <a:rPr lang="en-US" altLang="zh-CN" sz="3200" dirty="0" err="1"/>
              <a:t>openpose</a:t>
            </a:r>
            <a:r>
              <a:rPr lang="zh-CN" altLang="zh-CN" sz="3200" dirty="0"/>
              <a:t>、</a:t>
            </a:r>
            <a:r>
              <a:rPr lang="en-US" altLang="zh-CN" sz="3200" dirty="0"/>
              <a:t>Facebook</a:t>
            </a:r>
            <a:r>
              <a:rPr lang="zh-CN" altLang="zh-CN" sz="3200" dirty="0"/>
              <a:t>的</a:t>
            </a:r>
            <a:r>
              <a:rPr lang="en-US" altLang="zh-CN" sz="3200" dirty="0" err="1"/>
              <a:t>densepose</a:t>
            </a:r>
            <a:r>
              <a:rPr lang="zh-CN" altLang="zh-CN" sz="3200" dirty="0"/>
              <a:t>等都已经能够实现准实时的</a:t>
            </a:r>
            <a:r>
              <a:rPr lang="en-US" altLang="zh-CN" sz="3200" dirty="0"/>
              <a:t>2D</a:t>
            </a:r>
            <a:r>
              <a:rPr lang="zh-CN" altLang="zh-CN" sz="3200" dirty="0"/>
              <a:t>人体姿态识别，然而在某些场景下，如体感游戏、行为识别等，仅提取</a:t>
            </a:r>
            <a:r>
              <a:rPr lang="en-US" altLang="zh-CN" sz="3200" dirty="0"/>
              <a:t>2D</a:t>
            </a:r>
            <a:r>
              <a:rPr lang="zh-CN" altLang="zh-CN" sz="3200" dirty="0"/>
              <a:t>的人体姿态信息是不够的，我们还试图</a:t>
            </a:r>
            <a:r>
              <a:rPr lang="zh-CN" altLang="en-US" sz="3200" dirty="0"/>
              <a:t>基于</a:t>
            </a:r>
            <a:r>
              <a:rPr lang="zh-CN" altLang="zh-CN" sz="3200" dirty="0"/>
              <a:t>单幅图像</a:t>
            </a:r>
            <a:r>
              <a:rPr lang="zh-CN" altLang="en-US" sz="3200" dirty="0"/>
              <a:t>估计</a:t>
            </a:r>
            <a:r>
              <a:rPr lang="zh-CN" altLang="zh-CN" sz="3200" dirty="0"/>
              <a:t>得到</a:t>
            </a:r>
            <a:r>
              <a:rPr lang="en-US" altLang="zh-CN" sz="3200" dirty="0"/>
              <a:t>3D</a:t>
            </a:r>
            <a:r>
              <a:rPr lang="zh-CN" altLang="zh-CN" sz="3200" dirty="0"/>
              <a:t>的人体姿态</a:t>
            </a:r>
            <a:r>
              <a:rPr lang="zh-CN" altLang="en-US" sz="3200" dirty="0"/>
              <a:t>。</a:t>
            </a:r>
            <a:endParaRPr lang="zh-CN" altLang="zh-CN" sz="3200" b="1" dirty="0"/>
          </a:p>
        </p:txBody>
      </p:sp>
      <p:cxnSp>
        <p:nvCxnSpPr>
          <p:cNvPr id="12" name="直接连接符 11">
            <a:extLst>
              <a:ext uri="{FF2B5EF4-FFF2-40B4-BE49-F238E27FC236}">
                <a16:creationId xmlns:a16="http://schemas.microsoft.com/office/drawing/2014/main" id="{CA83BDE3-1052-4E8A-978C-1715BDDE9541}"/>
              </a:ext>
            </a:extLst>
          </p:cNvPr>
          <p:cNvCxnSpPr/>
          <p:nvPr/>
        </p:nvCxnSpPr>
        <p:spPr>
          <a:xfrm flipH="1">
            <a:off x="0" y="939103"/>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pic>
        <p:nvPicPr>
          <p:cNvPr id="13" name="Picture 2" descr="âdenseposeâçå¾çæç´¢ç»æ">
            <a:extLst>
              <a:ext uri="{FF2B5EF4-FFF2-40B4-BE49-F238E27FC236}">
                <a16:creationId xmlns:a16="http://schemas.microsoft.com/office/drawing/2014/main" id="{88587638-B3F7-4A38-9214-FB22CFF2C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377" y="1104900"/>
            <a:ext cx="4504932"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ç¸å³å¾ç">
            <a:extLst>
              <a:ext uri="{FF2B5EF4-FFF2-40B4-BE49-F238E27FC236}">
                <a16:creationId xmlns:a16="http://schemas.microsoft.com/office/drawing/2014/main" id="{53A17FFA-2C94-46B2-9F89-BB608C418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376" y="3953281"/>
            <a:ext cx="4504932" cy="25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787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370450" y="199509"/>
            <a:ext cx="6841926"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目标与难点</a:t>
            </a:r>
          </a:p>
        </p:txBody>
      </p:sp>
      <p:sp>
        <p:nvSpPr>
          <p:cNvPr id="5" name="文本框 4">
            <a:extLst>
              <a:ext uri="{FF2B5EF4-FFF2-40B4-BE49-F238E27FC236}">
                <a16:creationId xmlns:a16="http://schemas.microsoft.com/office/drawing/2014/main" id="{3EC9558B-E138-425F-B604-2BA2E45E9BE6}"/>
              </a:ext>
            </a:extLst>
          </p:cNvPr>
          <p:cNvSpPr txBox="1"/>
          <p:nvPr/>
        </p:nvSpPr>
        <p:spPr>
          <a:xfrm>
            <a:off x="690404" y="1149291"/>
            <a:ext cx="10485187" cy="5509200"/>
          </a:xfrm>
          <a:prstGeom prst="rect">
            <a:avLst/>
          </a:prstGeom>
          <a:noFill/>
        </p:spPr>
        <p:txBody>
          <a:bodyPr wrap="square" rtlCol="0">
            <a:spAutoFit/>
          </a:bodyPr>
          <a:lstStyle/>
          <a:p>
            <a:r>
              <a:rPr lang="en-US" altLang="zh-CN" sz="3200" dirty="0"/>
              <a:t>         3D</a:t>
            </a:r>
            <a:r>
              <a:rPr lang="zh-CN" altLang="en-US" sz="3200" dirty="0"/>
              <a:t>人体姿态估计的目标是</a:t>
            </a:r>
            <a:r>
              <a:rPr lang="zh-CN" altLang="zh-CN" sz="3200" dirty="0"/>
              <a:t>：</a:t>
            </a:r>
            <a:r>
              <a:rPr lang="zh-CN" altLang="zh-CN" sz="3200" b="1" dirty="0"/>
              <a:t>通过深度学习等方法，训练出一个可以识别</a:t>
            </a:r>
            <a:r>
              <a:rPr lang="en-US" altLang="zh-CN" sz="3200" b="1" dirty="0"/>
              <a:t>3D</a:t>
            </a:r>
            <a:r>
              <a:rPr lang="zh-CN" altLang="zh-CN" sz="3200" b="1" dirty="0"/>
              <a:t>人体姿态的模型，仅输入一副含有单人的野外图像给该模型，即可自动输出图像中人体的姿态估计结果。</a:t>
            </a:r>
            <a:endParaRPr lang="en-US" altLang="zh-CN" sz="3200" b="1" dirty="0"/>
          </a:p>
          <a:p>
            <a:r>
              <a:rPr lang="en-US" altLang="zh-CN" sz="3200" dirty="0"/>
              <a:t>         </a:t>
            </a:r>
            <a:r>
              <a:rPr lang="zh-CN" altLang="zh-CN" sz="3200" dirty="0"/>
              <a:t>传统的</a:t>
            </a:r>
            <a:r>
              <a:rPr lang="en-US" altLang="zh-CN" sz="3200" dirty="0"/>
              <a:t>3D</a:t>
            </a:r>
            <a:r>
              <a:rPr lang="zh-CN" altLang="zh-CN" sz="3200" dirty="0"/>
              <a:t>人体姿态估计问题，往往基于深度图或基于多目图像识别</a:t>
            </a:r>
            <a:r>
              <a:rPr lang="en-US" altLang="zh-CN" sz="3200" dirty="0"/>
              <a:t>3D</a:t>
            </a:r>
            <a:r>
              <a:rPr lang="zh-CN" altLang="zh-CN" sz="3200" dirty="0"/>
              <a:t>人体姿态，现有可用数据集也大多是</a:t>
            </a:r>
            <a:r>
              <a:rPr lang="en-US" altLang="zh-CN" sz="3200" dirty="0"/>
              <a:t>3D</a:t>
            </a:r>
            <a:r>
              <a:rPr lang="zh-CN" altLang="zh-CN" sz="3200" dirty="0"/>
              <a:t>的室内实验室图片或</a:t>
            </a:r>
            <a:r>
              <a:rPr lang="en-US" altLang="zh-CN" sz="3200" dirty="0"/>
              <a:t>2D</a:t>
            </a:r>
            <a:r>
              <a:rPr lang="zh-CN" altLang="zh-CN" sz="3200" dirty="0"/>
              <a:t>的野外（相对于实验室）场景图片，因此这一任务由于数据集的缺乏而极具挑战性。</a:t>
            </a:r>
            <a:endParaRPr lang="en-US" altLang="zh-CN" sz="3200" dirty="0"/>
          </a:p>
          <a:p>
            <a:endParaRPr lang="en-US" altLang="zh-CN" sz="3200" dirty="0"/>
          </a:p>
          <a:p>
            <a:r>
              <a:rPr lang="en-US" altLang="zh-CN" sz="3200" b="1" dirty="0"/>
              <a:t>         </a:t>
            </a:r>
            <a:r>
              <a:rPr lang="zh-CN" altLang="en-US" sz="3200" dirty="0"/>
              <a:t>在学习过程中，分别用</a:t>
            </a:r>
            <a:r>
              <a:rPr lang="en-US" altLang="zh-CN" sz="3200" dirty="0" err="1"/>
              <a:t>OpenPose</a:t>
            </a:r>
            <a:r>
              <a:rPr lang="zh-CN" altLang="en-US" sz="3200" dirty="0"/>
              <a:t>实现</a:t>
            </a:r>
            <a:r>
              <a:rPr lang="en-US" altLang="zh-CN" sz="3200" dirty="0"/>
              <a:t>2D</a:t>
            </a:r>
            <a:r>
              <a:rPr lang="zh-CN" altLang="en-US" sz="3200" dirty="0"/>
              <a:t>人体姿态识别，用</a:t>
            </a:r>
            <a:r>
              <a:rPr lang="en-US" altLang="zh-CN" sz="3200" dirty="0"/>
              <a:t>pose-hg-3d</a:t>
            </a:r>
            <a:r>
              <a:rPr lang="zh-CN" altLang="en-US" sz="3200" dirty="0"/>
              <a:t>实现</a:t>
            </a:r>
            <a:r>
              <a:rPr lang="en-US" altLang="zh-CN" sz="3200" dirty="0"/>
              <a:t>3D</a:t>
            </a:r>
            <a:r>
              <a:rPr lang="zh-CN" altLang="en-US" sz="3200" dirty="0"/>
              <a:t>姿态识别。</a:t>
            </a:r>
            <a:endParaRPr lang="zh-CN" altLang="zh-CN" sz="3200" b="1" dirty="0"/>
          </a:p>
        </p:txBody>
      </p:sp>
      <p:cxnSp>
        <p:nvCxnSpPr>
          <p:cNvPr id="12" name="直接连接符 11">
            <a:extLst>
              <a:ext uri="{FF2B5EF4-FFF2-40B4-BE49-F238E27FC236}">
                <a16:creationId xmlns:a16="http://schemas.microsoft.com/office/drawing/2014/main" id="{CA83BDE3-1052-4E8A-978C-1715BDDE9541}"/>
              </a:ext>
            </a:extLst>
          </p:cNvPr>
          <p:cNvCxnSpPr/>
          <p:nvPr/>
        </p:nvCxnSpPr>
        <p:spPr>
          <a:xfrm flipH="1">
            <a:off x="0" y="939103"/>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103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97218" y="-397654"/>
            <a:ext cx="5690216" cy="6299527"/>
            <a:chOff x="-797218" y="-397654"/>
            <a:chExt cx="5690216" cy="6299527"/>
          </a:xfrm>
          <a:solidFill>
            <a:srgbClr val="075190"/>
          </a:solidFill>
        </p:grpSpPr>
        <p:sp>
          <p:nvSpPr>
            <p:cNvPr id="13" name="任意多边形: 形状 12"/>
            <p:cNvSpPr/>
            <p:nvPr/>
          </p:nvSpPr>
          <p:spPr>
            <a:xfrm rot="20816548">
              <a:off x="-797218" y="-397654"/>
              <a:ext cx="5690216" cy="6299527"/>
            </a:xfrm>
            <a:custGeom>
              <a:avLst/>
              <a:gdLst>
                <a:gd name="connsiteX0" fmla="*/ 1461025 w 5690216"/>
                <a:gd name="connsiteY0" fmla="*/ 0 h 6299527"/>
                <a:gd name="connsiteX1" fmla="*/ 5690216 w 5690216"/>
                <a:gd name="connsiteY1" fmla="*/ 980860 h 6299527"/>
                <a:gd name="connsiteX2" fmla="*/ 5690216 w 5690216"/>
                <a:gd name="connsiteY2" fmla="*/ 6299527 h 6299527"/>
                <a:gd name="connsiteX3" fmla="*/ 0 w 5690216"/>
                <a:gd name="connsiteY3" fmla="*/ 6299527 h 6299527"/>
              </a:gdLst>
              <a:ahLst/>
              <a:cxnLst>
                <a:cxn ang="0">
                  <a:pos x="connsiteX0" y="connsiteY0"/>
                </a:cxn>
                <a:cxn ang="0">
                  <a:pos x="connsiteX1" y="connsiteY1"/>
                </a:cxn>
                <a:cxn ang="0">
                  <a:pos x="connsiteX2" y="connsiteY2"/>
                </a:cxn>
                <a:cxn ang="0">
                  <a:pos x="connsiteX3" y="connsiteY3"/>
                </a:cxn>
              </a:cxnLst>
              <a:rect l="l" t="t" r="r" b="b"/>
              <a:pathLst>
                <a:path w="5690216" h="6299527">
                  <a:moveTo>
                    <a:pt x="1461025" y="0"/>
                  </a:moveTo>
                  <a:lnTo>
                    <a:pt x="5690216" y="980860"/>
                  </a:lnTo>
                  <a:lnTo>
                    <a:pt x="5690216" y="6299527"/>
                  </a:lnTo>
                  <a:lnTo>
                    <a:pt x="0" y="6299527"/>
                  </a:lnTo>
                  <a:close/>
                </a:path>
              </a:pathLst>
            </a:custGeom>
            <a:solidFill>
              <a:srgbClr val="075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645240" y="1756609"/>
              <a:ext cx="2866607" cy="3170099"/>
            </a:xfrm>
            <a:prstGeom prst="rect">
              <a:avLst/>
            </a:prstGeom>
            <a:grpFill/>
          </p:spPr>
          <p:txBody>
            <a:bodyPr wrap="square" rtlCol="0">
              <a:spAutoFit/>
            </a:bodyPr>
            <a:lstStyle/>
            <a:p>
              <a:r>
                <a:rPr lang="en-US" altLang="zh-CN" sz="20000" b="1" dirty="0">
                  <a:solidFill>
                    <a:schemeClr val="bg1"/>
                  </a:solidFill>
                  <a:latin typeface="微软雅黑" panose="020B0503020204020204" pitchFamily="34" charset="-122"/>
                  <a:ea typeface="微软雅黑" panose="020B0503020204020204" pitchFamily="34" charset="-122"/>
                </a:rPr>
                <a:t>2</a:t>
              </a:r>
              <a:endParaRPr lang="zh-CN" altLang="en-US" sz="200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5702744" y="2921168"/>
            <a:ext cx="5855887" cy="1015663"/>
          </a:xfrm>
          <a:prstGeom prst="rect">
            <a:avLst/>
          </a:prstGeom>
          <a:noFill/>
        </p:spPr>
        <p:txBody>
          <a:bodyPr wrap="square" rtlCol="0">
            <a:spAutoFit/>
          </a:bodyPr>
          <a:lstStyle/>
          <a:p>
            <a:r>
              <a:rPr lang="en-US" altLang="zh-CN" sz="6000" b="1" dirty="0">
                <a:solidFill>
                  <a:schemeClr val="tx1">
                    <a:lumMod val="65000"/>
                    <a:lumOff val="35000"/>
                  </a:schemeClr>
                </a:solidFill>
                <a:latin typeface="迷你简菱心" panose="02010600030101010101" charset="-122"/>
                <a:ea typeface="迷你简菱心" panose="02010600030101010101" charset="-122"/>
              </a:rPr>
              <a:t>2D</a:t>
            </a:r>
            <a:r>
              <a:rPr lang="zh-CN" altLang="en-US" sz="6000" b="1" dirty="0">
                <a:solidFill>
                  <a:schemeClr val="tx1">
                    <a:lumMod val="65000"/>
                    <a:lumOff val="35000"/>
                  </a:schemeClr>
                </a:solidFill>
                <a:latin typeface="迷你简菱心" panose="02010600030101010101" charset="-122"/>
                <a:ea typeface="迷你简菱心" panose="02010600030101010101" charset="-122"/>
              </a:rPr>
              <a:t>人体姿态识别</a:t>
            </a:r>
          </a:p>
        </p:txBody>
      </p:sp>
      <p:grpSp>
        <p:nvGrpSpPr>
          <p:cNvPr id="26" name="组合 25"/>
          <p:cNvGrpSpPr/>
          <p:nvPr/>
        </p:nvGrpSpPr>
        <p:grpSpPr>
          <a:xfrm>
            <a:off x="-83111" y="611310"/>
            <a:ext cx="5859379" cy="6023878"/>
            <a:chOff x="-83111" y="611310"/>
            <a:chExt cx="5859379" cy="6023878"/>
          </a:xfrm>
        </p:grpSpPr>
        <p:cxnSp>
          <p:nvCxnSpPr>
            <p:cNvPr id="17" name="直接连接符 16"/>
            <p:cNvCxnSpPr/>
            <p:nvPr/>
          </p:nvCxnSpPr>
          <p:spPr>
            <a:xfrm>
              <a:off x="4660278" y="611310"/>
              <a:ext cx="1102848" cy="4718937"/>
            </a:xfrm>
            <a:prstGeom prst="line">
              <a:avLst/>
            </a:prstGeom>
            <a:ln w="38100">
              <a:solidFill>
                <a:srgbClr val="07519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3111" y="5305924"/>
              <a:ext cx="5859379" cy="1329264"/>
            </a:xfrm>
            <a:prstGeom prst="line">
              <a:avLst/>
            </a:prstGeom>
            <a:ln w="38100">
              <a:solidFill>
                <a:srgbClr val="3B6693"/>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41902" y="-313265"/>
            <a:ext cx="4762182" cy="6421340"/>
            <a:chOff x="541902" y="-313265"/>
            <a:chExt cx="4762182" cy="6421340"/>
          </a:xfrm>
        </p:grpSpPr>
        <p:cxnSp>
          <p:nvCxnSpPr>
            <p:cNvPr id="21" name="直接连接符 20"/>
            <p:cNvCxnSpPr/>
            <p:nvPr/>
          </p:nvCxnSpPr>
          <p:spPr>
            <a:xfrm>
              <a:off x="4037097" y="-313265"/>
              <a:ext cx="1251279" cy="5354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41902" y="5027722"/>
              <a:ext cx="4762182" cy="10803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153713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4"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125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750"/>
                            </p:stCondLst>
                            <p:childTnLst>
                              <p:par>
                                <p:cTn id="18" presetID="2" presetClass="entr" presetSubtype="2" decel="53333"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750" fill="hold"/>
                                        <p:tgtEl>
                                          <p:spTgt spid="15"/>
                                        </p:tgtEl>
                                        <p:attrNameLst>
                                          <p:attrName>ppt_x</p:attrName>
                                        </p:attrNameLst>
                                      </p:cBhvr>
                                      <p:tavLst>
                                        <p:tav tm="0">
                                          <p:val>
                                            <p:strVal val="1+#ppt_w/2"/>
                                          </p:val>
                                        </p:tav>
                                        <p:tav tm="100000">
                                          <p:val>
                                            <p:strVal val="#ppt_x"/>
                                          </p:val>
                                        </p:tav>
                                      </p:tavLst>
                                    </p:anim>
                                    <p:anim calcmode="lin" valueType="num">
                                      <p:cBhvr additive="base">
                                        <p:cTn id="21"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0769" y="56660"/>
            <a:ext cx="6841926" cy="707886"/>
          </a:xfrm>
          <a:prstGeom prst="rect">
            <a:avLst/>
          </a:prstGeom>
          <a:noFill/>
        </p:spPr>
        <p:txBody>
          <a:bodyPr wrap="square" rtlCol="0">
            <a:spAutoFit/>
          </a:bodyPr>
          <a:lstStyle/>
          <a:p>
            <a:r>
              <a:rPr lang="zh-CN" altLang="en-US" sz="4000" b="1" dirty="0">
                <a:latin typeface="迷你简菱心" panose="02010600030101010101" charset="-122"/>
                <a:ea typeface="迷你简菱心" panose="02010600030101010101" charset="-122"/>
              </a:rPr>
              <a:t>关于</a:t>
            </a:r>
            <a:r>
              <a:rPr lang="en-US" altLang="zh-CN" sz="4000" b="1" dirty="0" err="1">
                <a:latin typeface="迷你简菱心" panose="02010600030101010101" charset="-122"/>
                <a:ea typeface="迷你简菱心" panose="02010600030101010101" charset="-122"/>
              </a:rPr>
              <a:t>OpenPose</a:t>
            </a:r>
            <a:endParaRPr lang="zh-CN" altLang="en-US" sz="4000" b="1" dirty="0">
              <a:latin typeface="迷你简菱心" panose="02010600030101010101" charset="-122"/>
              <a:ea typeface="迷你简菱心" panose="02010600030101010101" charset="-122"/>
            </a:endParaRPr>
          </a:p>
        </p:txBody>
      </p:sp>
      <p:sp>
        <p:nvSpPr>
          <p:cNvPr id="2" name="文本框 1">
            <a:extLst>
              <a:ext uri="{FF2B5EF4-FFF2-40B4-BE49-F238E27FC236}">
                <a16:creationId xmlns:a16="http://schemas.microsoft.com/office/drawing/2014/main" id="{96D1C768-A4F8-480D-8E73-4A784F523BF8}"/>
              </a:ext>
            </a:extLst>
          </p:cNvPr>
          <p:cNvSpPr txBox="1"/>
          <p:nvPr/>
        </p:nvSpPr>
        <p:spPr>
          <a:xfrm>
            <a:off x="280769" y="3754352"/>
            <a:ext cx="11469511" cy="3046988"/>
          </a:xfrm>
          <a:prstGeom prst="rect">
            <a:avLst/>
          </a:prstGeom>
          <a:noFill/>
        </p:spPr>
        <p:txBody>
          <a:bodyPr wrap="square" rtlCol="0">
            <a:spAutoFit/>
          </a:bodyPr>
          <a:lstStyle/>
          <a:p>
            <a:r>
              <a:rPr lang="en-US" altLang="zh-CN" sz="3200" dirty="0"/>
              <a:t>         </a:t>
            </a:r>
            <a:r>
              <a:rPr lang="zh-CN" altLang="zh-CN" sz="3200" dirty="0"/>
              <a:t>对于</a:t>
            </a:r>
            <a:r>
              <a:rPr lang="en-US" altLang="zh-CN" sz="3200" dirty="0"/>
              <a:t>2D </a:t>
            </a:r>
            <a:r>
              <a:rPr lang="zh-CN" altLang="zh-CN" sz="3200" dirty="0"/>
              <a:t>的人体姿态识别，主要采用了</a:t>
            </a:r>
            <a:r>
              <a:rPr lang="en-US" altLang="zh-CN" sz="3200" dirty="0"/>
              <a:t>CMU</a:t>
            </a:r>
            <a:r>
              <a:rPr lang="zh-CN" altLang="zh-CN" sz="3200" dirty="0"/>
              <a:t>感知计算实验室的</a:t>
            </a:r>
            <a:r>
              <a:rPr lang="en-US" altLang="zh-CN" sz="3200" dirty="0" err="1"/>
              <a:t>OpenPose</a:t>
            </a:r>
            <a:r>
              <a:rPr lang="zh-CN" altLang="zh-CN" sz="3200" dirty="0"/>
              <a:t>项目进行学习。</a:t>
            </a:r>
            <a:r>
              <a:rPr lang="en-US" altLang="zh-CN" sz="3200" dirty="0" err="1"/>
              <a:t>OpenPose</a:t>
            </a:r>
            <a:r>
              <a:rPr lang="zh-CN" altLang="zh-CN" sz="3200" dirty="0"/>
              <a:t>是基于卷积神经网络和监督学习并以</a:t>
            </a:r>
            <a:r>
              <a:rPr lang="en-US" altLang="zh-CN" sz="3200" dirty="0" err="1"/>
              <a:t>caffe</a:t>
            </a:r>
            <a:r>
              <a:rPr lang="zh-CN" altLang="zh-CN" sz="3200" dirty="0"/>
              <a:t>为框架写成的开源库，除了可以识别人体躯干及四肢的姿态识别外，</a:t>
            </a:r>
            <a:r>
              <a:rPr lang="en-US" altLang="zh-CN" sz="3200" dirty="0" err="1"/>
              <a:t>OpenPose</a:t>
            </a:r>
            <a:r>
              <a:rPr lang="zh-CN" altLang="zh-CN" sz="3200" dirty="0"/>
              <a:t>还可以实现人的面部表情甚至手指的跟踪，不仅适用于单人也适用于多人，同时具有较好的鲁棒性。</a:t>
            </a:r>
          </a:p>
        </p:txBody>
      </p:sp>
      <p:cxnSp>
        <p:nvCxnSpPr>
          <p:cNvPr id="10" name="直接连接符 9">
            <a:extLst>
              <a:ext uri="{FF2B5EF4-FFF2-40B4-BE49-F238E27FC236}">
                <a16:creationId xmlns:a16="http://schemas.microsoft.com/office/drawing/2014/main" id="{4F43FAFD-88E9-4EE4-8E45-F4677DF5E4FC}"/>
              </a:ext>
            </a:extLst>
          </p:cNvPr>
          <p:cNvCxnSpPr/>
          <p:nvPr/>
        </p:nvCxnSpPr>
        <p:spPr>
          <a:xfrm flipH="1">
            <a:off x="0" y="939103"/>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pic>
        <p:nvPicPr>
          <p:cNvPr id="6146" name="Picture 2" descr="Logo_main_black.png">
            <a:extLst>
              <a:ext uri="{FF2B5EF4-FFF2-40B4-BE49-F238E27FC236}">
                <a16:creationId xmlns:a16="http://schemas.microsoft.com/office/drawing/2014/main" id="{938A0B9A-BE95-432B-A5EB-DFD9551B20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8106" y="976837"/>
            <a:ext cx="2951744" cy="295174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FDB6AF2-C747-4305-9498-C8A8A1A72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0267" y="1025374"/>
            <a:ext cx="4835431" cy="2728978"/>
          </a:xfrm>
          <a:prstGeom prst="rect">
            <a:avLst/>
          </a:prstGeom>
        </p:spPr>
      </p:pic>
    </p:spTree>
    <p:extLst>
      <p:ext uri="{BB962C8B-B14F-4D97-AF65-F5344CB8AC3E}">
        <p14:creationId xmlns:p14="http://schemas.microsoft.com/office/powerpoint/2010/main" val="6345795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81015"/>
            <a:ext cx="7345949" cy="1323439"/>
            <a:chOff x="0" y="240951"/>
            <a:chExt cx="6006462" cy="1193336"/>
          </a:xfrm>
        </p:grpSpPr>
        <p:sp>
          <p:nvSpPr>
            <p:cNvPr id="21" name="文本框 20"/>
            <p:cNvSpPr txBox="1"/>
            <p:nvPr/>
          </p:nvSpPr>
          <p:spPr>
            <a:xfrm flipH="1">
              <a:off x="0" y="240951"/>
              <a:ext cx="1013397" cy="527287"/>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22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05068" y="240951"/>
              <a:ext cx="5801394" cy="1193336"/>
            </a:xfrm>
            <a:prstGeom prst="rect">
              <a:avLst/>
            </a:prstGeom>
            <a:noFill/>
          </p:spPr>
          <p:txBody>
            <a:bodyPr wrap="square" rtlCol="0">
              <a:spAutoFit/>
            </a:bodyPr>
            <a:lstStyle/>
            <a:p>
              <a:r>
                <a:rPr lang="zh-CN" altLang="en-US" sz="4000" b="1" dirty="0">
                  <a:solidFill>
                    <a:schemeClr val="tx1">
                      <a:lumMod val="65000"/>
                      <a:lumOff val="35000"/>
                    </a:schemeClr>
                  </a:solidFill>
                  <a:latin typeface="迷你简菱心" panose="02010600030101010101" charset="-122"/>
                  <a:ea typeface="迷你简菱心" panose="02010600030101010101" charset="-122"/>
                </a:rPr>
                <a:t>关键点亲和度向量场</a:t>
              </a:r>
              <a:r>
                <a:rPr lang="en-US" altLang="zh-CN" sz="4000" b="1" dirty="0">
                  <a:solidFill>
                    <a:schemeClr val="tx1">
                      <a:lumMod val="65000"/>
                      <a:lumOff val="35000"/>
                    </a:schemeClr>
                  </a:solidFill>
                  <a:latin typeface="迷你简菱心" panose="02010600030101010101" charset="-122"/>
                  <a:ea typeface="迷你简菱心" panose="02010600030101010101" charset="-122"/>
                </a:rPr>
                <a:t>PAFs</a:t>
              </a:r>
              <a:endParaRPr lang="zh-CN" altLang="en-US" sz="4000" b="1" dirty="0">
                <a:solidFill>
                  <a:schemeClr val="tx1">
                    <a:lumMod val="65000"/>
                    <a:lumOff val="35000"/>
                  </a:schemeClr>
                </a:solidFill>
                <a:latin typeface="迷你简菱心" panose="02010600030101010101" charset="-122"/>
                <a:ea typeface="迷你简菱心" panose="02010600030101010101" charset="-122"/>
              </a:endParaRPr>
            </a:p>
          </p:txBody>
        </p:sp>
      </p:grpSp>
      <p:pic>
        <p:nvPicPr>
          <p:cNvPr id="51" name="图片 50">
            <a:extLst>
              <a:ext uri="{FF2B5EF4-FFF2-40B4-BE49-F238E27FC236}">
                <a16:creationId xmlns:a16="http://schemas.microsoft.com/office/drawing/2014/main" id="{39498B0B-48D6-4763-B59D-B352138ADB72}"/>
              </a:ext>
            </a:extLst>
          </p:cNvPr>
          <p:cNvPicPr/>
          <p:nvPr/>
        </p:nvPicPr>
        <p:blipFill>
          <a:blip r:embed="rId3">
            <a:extLst>
              <a:ext uri="{28A0092B-C50C-407E-A947-70E740481C1C}">
                <a14:useLocalDpi xmlns:a14="http://schemas.microsoft.com/office/drawing/2010/main" val="0"/>
              </a:ext>
            </a:extLst>
          </a:blip>
          <a:stretch>
            <a:fillRect/>
          </a:stretch>
        </p:blipFill>
        <p:spPr>
          <a:xfrm>
            <a:off x="2343902" y="4236342"/>
            <a:ext cx="7504196" cy="2469281"/>
          </a:xfrm>
          <a:prstGeom prst="rect">
            <a:avLst/>
          </a:prstGeom>
        </p:spPr>
      </p:pic>
      <p:sp>
        <p:nvSpPr>
          <p:cNvPr id="10" name="文本框 9">
            <a:extLst>
              <a:ext uri="{FF2B5EF4-FFF2-40B4-BE49-F238E27FC236}">
                <a16:creationId xmlns:a16="http://schemas.microsoft.com/office/drawing/2014/main" id="{75B801CA-AA79-445B-9BCE-4A8A12F91E20}"/>
              </a:ext>
            </a:extLst>
          </p:cNvPr>
          <p:cNvSpPr txBox="1"/>
          <p:nvPr/>
        </p:nvSpPr>
        <p:spPr>
          <a:xfrm>
            <a:off x="250800" y="1145067"/>
            <a:ext cx="10986786" cy="3108543"/>
          </a:xfrm>
          <a:prstGeom prst="rect">
            <a:avLst/>
          </a:prstGeom>
          <a:noFill/>
        </p:spPr>
        <p:txBody>
          <a:bodyPr wrap="square" rtlCol="0">
            <a:spAutoFit/>
          </a:bodyPr>
          <a:lstStyle/>
          <a:p>
            <a:r>
              <a:rPr lang="en-US" altLang="zh-CN" sz="2800" dirty="0"/>
              <a:t>         </a:t>
            </a:r>
            <a:r>
              <a:rPr lang="en-US" altLang="zh-CN" sz="2800" dirty="0" err="1"/>
              <a:t>OpenPose</a:t>
            </a:r>
            <a:r>
              <a:rPr lang="zh-CN" altLang="zh-CN" sz="2800" dirty="0"/>
              <a:t>使用了</a:t>
            </a:r>
            <a:r>
              <a:rPr lang="en-US" altLang="zh-CN" sz="2800" dirty="0"/>
              <a:t>bottom-up</a:t>
            </a:r>
            <a:r>
              <a:rPr lang="zh-CN" altLang="zh-CN" sz="2800" dirty="0"/>
              <a:t>，先找出图中所有的关键点，再用匹配的方法拼装成一个个人体骨架。这种办法有一个缺陷，就是没办法利用全局上下文的信息。为了克服这个问题，本文想出了一个办法，就是</a:t>
            </a:r>
            <a:r>
              <a:rPr lang="en-US" altLang="zh-CN" sz="2800" dirty="0"/>
              <a:t>PAF</a:t>
            </a:r>
            <a:r>
              <a:rPr lang="zh-CN" altLang="zh-CN" sz="2800" dirty="0"/>
              <a:t>（</a:t>
            </a:r>
            <a:r>
              <a:rPr lang="en-US" altLang="zh-CN" sz="2800" dirty="0"/>
              <a:t>Part Affinity Fields)</a:t>
            </a:r>
            <a:r>
              <a:rPr lang="zh-CN" altLang="zh-CN" sz="2800" dirty="0"/>
              <a:t>，部分区域亲和。它负责</a:t>
            </a:r>
            <a:r>
              <a:rPr lang="zh-CN" altLang="zh-CN" sz="2800" b="1" dirty="0"/>
              <a:t>在图像域编码着关键点位置和方向的</a:t>
            </a:r>
            <a:r>
              <a:rPr lang="en-US" altLang="zh-CN" sz="2800" b="1" dirty="0"/>
              <a:t>2D</a:t>
            </a:r>
            <a:r>
              <a:rPr lang="zh-CN" altLang="zh-CN" sz="2800" b="1" dirty="0"/>
              <a:t>矢量</a:t>
            </a:r>
            <a:r>
              <a:rPr lang="zh-CN" altLang="zh-CN" sz="2800" dirty="0"/>
              <a:t>。同时，使用</a:t>
            </a:r>
            <a:r>
              <a:rPr lang="en-US" altLang="zh-CN" sz="2800" dirty="0"/>
              <a:t>CMP</a:t>
            </a:r>
            <a:r>
              <a:rPr lang="zh-CN" altLang="zh-CN" sz="2800" dirty="0"/>
              <a:t>（</a:t>
            </a:r>
            <a:r>
              <a:rPr lang="en-US" altLang="zh-CN" sz="2800" dirty="0"/>
              <a:t>Part Detection Confidence Maps</a:t>
            </a:r>
            <a:r>
              <a:rPr lang="zh-CN" altLang="zh-CN" sz="2800" dirty="0"/>
              <a:t>）标记每一个关键点的置信度（</a:t>
            </a:r>
            <a:r>
              <a:rPr lang="zh-CN" altLang="en-US" sz="2800" dirty="0"/>
              <a:t> </a:t>
            </a:r>
            <a:r>
              <a:rPr lang="zh-CN" altLang="zh-CN" sz="2800" dirty="0"/>
              <a:t>“热图”）。通过两个分支，联合学习关键点位置和他们之间的联系</a:t>
            </a:r>
            <a:r>
              <a:rPr lang="zh-CN" altLang="zh-CN" sz="2400" dirty="0"/>
              <a:t>。</a:t>
            </a:r>
            <a:endParaRPr lang="zh-CN" altLang="en-US" sz="2400" dirty="0"/>
          </a:p>
        </p:txBody>
      </p:sp>
      <p:cxnSp>
        <p:nvCxnSpPr>
          <p:cNvPr id="56" name="直接连接符 55">
            <a:extLst>
              <a:ext uri="{FF2B5EF4-FFF2-40B4-BE49-F238E27FC236}">
                <a16:creationId xmlns:a16="http://schemas.microsoft.com/office/drawing/2014/main" id="{57612B12-5E6C-4E66-BAAD-E55CF38F2F01}"/>
              </a:ext>
            </a:extLst>
          </p:cNvPr>
          <p:cNvCxnSpPr/>
          <p:nvPr/>
        </p:nvCxnSpPr>
        <p:spPr>
          <a:xfrm flipH="1">
            <a:off x="9437" y="935293"/>
            <a:ext cx="11469512" cy="0"/>
          </a:xfrm>
          <a:prstGeom prst="line">
            <a:avLst/>
          </a:prstGeom>
          <a:ln w="76200">
            <a:solidFill>
              <a:srgbClr val="3B66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6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6"/>
  <p:tag name="MH_SECTIONID" val="267,268,"/>
</p:tagLst>
</file>

<file path=ppt/tags/tag2.xml><?xml version="1.0" encoding="utf-8"?>
<p:tagLst xmlns:a="http://schemas.openxmlformats.org/drawingml/2006/main" xmlns:r="http://schemas.openxmlformats.org/officeDocument/2006/relationships" xmlns:p="http://schemas.openxmlformats.org/presentationml/2006/main">
  <p:tag name="MH" val="20160417103956"/>
  <p:tag name="MH_LIBRARY" val="CONTENTS"/>
  <p:tag name="MH_TYPE" val="ENTRY"/>
  <p:tag name="ID" val="626777"/>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17103956"/>
  <p:tag name="MH_LIBRARY" val="CONTENTS"/>
  <p:tag name="MH_TYPE" val="NUMBER"/>
  <p:tag name="ID" val="626777"/>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417103956"/>
  <p:tag name="MH_LIBRARY" val="CONTENTS"/>
  <p:tag name="MH_TYPE" val="ENTRY"/>
  <p:tag name="ID" val="626777"/>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17103956"/>
  <p:tag name="MH_LIBRARY" val="CONTENTS"/>
  <p:tag name="MH_TYPE" val="NUMBER"/>
  <p:tag name="ID" val="626777"/>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17103956"/>
  <p:tag name="MH_LIBRARY" val="CONTENTS"/>
  <p:tag name="MH_TYPE" val="ENTRY"/>
  <p:tag name="ID" val="626777"/>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417103956"/>
  <p:tag name="MH_LIBRARY" val="CONTENTS"/>
  <p:tag name="MH_TYPE" val="NUMBER"/>
  <p:tag name="ID" val="626777"/>
  <p:tag name="MH_ORDER" val="1"/>
</p:tagLst>
</file>

<file path=ppt/theme/theme1.xml><?xml version="1.0" encoding="utf-8"?>
<a:theme xmlns:a="http://schemas.openxmlformats.org/drawingml/2006/main" name="Office 主题">
  <a:themeElements>
    <a:clrScheme name="山大红">
      <a:dk1>
        <a:sysClr val="windowText" lastClr="000000"/>
      </a:dk1>
      <a:lt1>
        <a:sysClr val="window" lastClr="FFFFFF"/>
      </a:lt1>
      <a:dk2>
        <a:srgbClr val="44546A"/>
      </a:dk2>
      <a:lt2>
        <a:srgbClr val="E7E6E6"/>
      </a:lt2>
      <a:accent1>
        <a:srgbClr val="075190"/>
      </a:accent1>
      <a:accent2>
        <a:srgbClr val="ED7D31"/>
      </a:accent2>
      <a:accent3>
        <a:srgbClr val="A5A5A5"/>
      </a:accent3>
      <a:accent4>
        <a:srgbClr val="FFC000"/>
      </a:accent4>
      <a:accent5>
        <a:srgbClr val="4472C4"/>
      </a:accent5>
      <a:accent6>
        <a:srgbClr val="930D14"/>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1205</TotalTime>
  <Words>1800</Words>
  <Application>Microsoft Office PowerPoint</Application>
  <PresentationFormat>宽屏</PresentationFormat>
  <Paragraphs>92</Paragraphs>
  <Slides>26</Slides>
  <Notes>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6" baseType="lpstr">
      <vt:lpstr>Calibri Light</vt:lpstr>
      <vt:lpstr>微软雅黑</vt:lpstr>
      <vt:lpstr>迷你简菱心</vt:lpstr>
      <vt:lpstr>汉仪菱心体简</vt:lpstr>
      <vt:lpstr>Arial</vt:lpstr>
      <vt:lpstr>等线</vt:lpstr>
      <vt:lpstr>Calibri</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苏宁云商集团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Ben</dc:creator>
  <cp:lastModifiedBy>超 唐</cp:lastModifiedBy>
  <cp:revision>105</cp:revision>
  <dcterms:created xsi:type="dcterms:W3CDTF">2016-04-17T01:35:25Z</dcterms:created>
  <dcterms:modified xsi:type="dcterms:W3CDTF">2018-12-25T19:02:48Z</dcterms:modified>
</cp:coreProperties>
</file>